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6"/>
  </p:notesMasterIdLst>
  <p:sldIdLst>
    <p:sldId id="1718" r:id="rId6"/>
    <p:sldId id="4234" r:id="rId7"/>
    <p:sldId id="4252" r:id="rId8"/>
    <p:sldId id="4235" r:id="rId9"/>
    <p:sldId id="4262" r:id="rId10"/>
    <p:sldId id="4273" r:id="rId11"/>
    <p:sldId id="4269" r:id="rId12"/>
    <p:sldId id="4274" r:id="rId13"/>
    <p:sldId id="4256" r:id="rId14"/>
    <p:sldId id="4275" r:id="rId15"/>
    <p:sldId id="4254" r:id="rId16"/>
    <p:sldId id="4276" r:id="rId17"/>
    <p:sldId id="4270" r:id="rId18"/>
    <p:sldId id="4251" r:id="rId19"/>
    <p:sldId id="4277" r:id="rId20"/>
    <p:sldId id="4257" r:id="rId21"/>
    <p:sldId id="4278" r:id="rId22"/>
    <p:sldId id="4263" r:id="rId23"/>
    <p:sldId id="4279" r:id="rId24"/>
    <p:sldId id="4271" r:id="rId25"/>
    <p:sldId id="4261" r:id="rId26"/>
    <p:sldId id="4280" r:id="rId27"/>
    <p:sldId id="4258" r:id="rId28"/>
    <p:sldId id="4260" r:id="rId29"/>
    <p:sldId id="4281" r:id="rId30"/>
    <p:sldId id="4272" r:id="rId31"/>
    <p:sldId id="4264" r:id="rId32"/>
    <p:sldId id="4265" r:id="rId33"/>
    <p:sldId id="4282" r:id="rId34"/>
    <p:sldId id="422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orient="horz" pos="35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AD4C32-3E81-86EB-4250-23D8E5FE5497}" name="Matthew Feldman" initials="MF" userId="S::mfeldman@tpgi.com::ae9f788b-9807-4f68-bc3b-9ecfd0df1f79" providerId="AD"/>
  <p188:author id="{78DB1C66-C67F-1F7D-5D42-9504A63BF6AF}" name="Travis Brown" initials="TB" userId="S::tbrown@tpgi.com::b4a28253-2f7f-4f55-a8bc-05cd32e81a84" providerId="AD"/>
  <p188:author id="{7CB74A8D-C077-4895-8318-1B74E8342596}" name="Donna Scott" initials="DS" userId="S::dscott@tpgi.com::2b5281e3-62cc-4296-9032-b3bf72b00b05" providerId="AD"/>
  <p188:author id="{E75A3F9F-9457-10D4-4D6B-05A3987E9DEE}" name="Mike Mooney" initials="" userId="S::mmooney@tpgi.com::e1124bfc-1f17-4273-a9b6-d0af5d763d91" providerId="AD"/>
  <p188:author id="{3059EDCD-6FDC-858E-0249-A0664D35AB54}" name="Anthony Priore" initials="AP" userId="S::apriore@tpgi.com::e54973d7-56c9-4c4d-a569-661ca606dd31" providerId="AD"/>
  <p188:author id="{0A2326EA-C73A-5A7A-8C7C-D7D055074634}" name="Tia Allen" initials="TA" userId="S::tallen@tpgi.com::ea083855-1166-4164-a651-39e4a6828cb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Travis Brown" initials="TB" lastIdx="14" clrIdx="6">
    <p:extLst>
      <p:ext uri="{19B8F6BF-5375-455C-9EA6-DF929625EA0E}">
        <p15:presenceInfo xmlns:p15="http://schemas.microsoft.com/office/powerpoint/2012/main" userId="S::tbrown@tpgi.com::b4a28253-2f7f-4f55-a8bc-05cd32e81a84" providerId="AD"/>
      </p:ext>
    </p:extLst>
  </p:cmAuthor>
  <p:cmAuthor id="1" name="Matt Feldman" initials="MF" lastIdx="1" clrIdx="0"/>
  <p:cmAuthor id="8" name="Brad Henry" initials="BH" lastIdx="4" clrIdx="7">
    <p:extLst>
      <p:ext uri="{19B8F6BF-5375-455C-9EA6-DF929625EA0E}">
        <p15:presenceInfo xmlns:p15="http://schemas.microsoft.com/office/powerpoint/2012/main" userId="S::bhenry@paciellogroup.onmicrosoft.com::4c2f4af8-75e4-4a56-bfc5-8095413d36a6" providerId="AD"/>
      </p:ext>
    </p:extLst>
  </p:cmAuthor>
  <p:cmAuthor id="2" name="Matt Feldman" initials="MF [2]" lastIdx="1" clrIdx="1"/>
  <p:cmAuthor id="3" name="Matt Feldman" initials="MF [3]" lastIdx="1" clrIdx="2"/>
  <p:cmAuthor id="4" name="Marissa Sapega" initials="MS" lastIdx="1" clrIdx="3">
    <p:extLst>
      <p:ext uri="{19B8F6BF-5375-455C-9EA6-DF929625EA0E}">
        <p15:presenceInfo xmlns:p15="http://schemas.microsoft.com/office/powerpoint/2012/main" userId="S::msapega@paciellogroup.onmicrosoft.com::2e4a50be-ddbe-47b0-91e7-d802e67350d0" providerId="AD"/>
      </p:ext>
    </p:extLst>
  </p:cmAuthor>
  <p:cmAuthor id="5" name="Marissa Sapega" initials="MS [2]" lastIdx="1" clrIdx="4">
    <p:extLst>
      <p:ext uri="{19B8F6BF-5375-455C-9EA6-DF929625EA0E}">
        <p15:presenceInfo xmlns:p15="http://schemas.microsoft.com/office/powerpoint/2012/main" userId="S::msapega@tpgi.com::0ec66201-f55b-4757-8792-6d236d6d6d24" providerId="AD"/>
      </p:ext>
    </p:extLst>
  </p:cmAuthor>
  <p:cmAuthor id="6" name="Hans Hillen" initials="HH" lastIdx="9" clrIdx="5">
    <p:extLst>
      <p:ext uri="{19B8F6BF-5375-455C-9EA6-DF929625EA0E}">
        <p15:presenceInfo xmlns:p15="http://schemas.microsoft.com/office/powerpoint/2012/main" userId="S::hhillen@tpgi.com::9f5ea6c4-68ba-48e2-baa1-68285eca040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1A1A"/>
    <a:srgbClr val="1A3B5B"/>
    <a:srgbClr val="DC1B7B"/>
    <a:srgbClr val="1D75BD"/>
    <a:srgbClr val="EBCC48"/>
    <a:srgbClr val="FF663B"/>
    <a:srgbClr val="F2F9FF"/>
    <a:srgbClr val="4876B7"/>
    <a:srgbClr val="DBCDD1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2" y="82"/>
      </p:cViewPr>
      <p:guideLst>
        <p:guide orient="horz" pos="2160"/>
        <p:guide/>
        <p:guide orient="horz"/>
        <p:guide orient="horz" pos="35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488D9-06FB-6543-BBFF-1738237CD9EF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55CA1-8AB9-7F4B-8B56-30FA76A04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91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13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22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87ECB-12A6-10E8-36D9-B0DB23E39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C40F6E-FEB8-4056-E6DE-61452A77F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AD7AE7-FFBF-BC6B-F4FD-C2E15D818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10E55-9EEF-D997-DBA9-A6A55C698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58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17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8B99F-586C-1CC8-CBCA-1ECD0F6F5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0C9855-277E-8F67-16C4-149457B734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1CA0EC-0C04-F950-36C6-960EFBE00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DF775-131D-5805-9FBE-08822CA63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9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54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89D9-F0E1-8E71-9722-6BE34D452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26E1C0-A35D-B424-4C0B-3CFF58A14A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75A46-E5AF-F67E-B9FE-4FD2874DE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8C0AF-C215-B0F0-68BD-F04AC1A58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76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B039B-74C0-5CB2-0533-6E785B0F2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CE8E7E-B7E8-D484-1076-8EB95CCC36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C17039-0728-B3A7-A827-A01850513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B1B90-E914-1A3D-F998-DD902231E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8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8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28AA5-7774-78F1-C55B-9E6D7D219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54020B-6123-ABE1-A306-04C58850E1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F6F862-467F-A571-E73E-88EC5B28F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5F2D1-A1E3-4DFA-E706-BE6006C1C8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58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4498C-8A6A-688E-6F03-2F9EB82D2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70F849-A579-51CF-D823-BB7E6123B9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8A344A-3B7F-A764-7AA0-07DD28A79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8D89F-8757-0F70-A956-EDED1EB119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51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50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89D9-F0E1-8E71-9722-6BE34D452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26E1C0-A35D-B424-4C0B-3CFF58A14A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75A46-E5AF-F67E-B9FE-4FD2874DE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8C0AF-C215-B0F0-68BD-F04AC1A58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76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92047-1BAA-EABC-AF47-4A8F3D94B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0986EF-8BC1-D6C6-16DA-E5C73A2AB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BD5238-CE57-10BC-E13D-DD928DF0B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1441F-7FF3-85AE-D14E-EB3E120C98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7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1C3F6-FBCD-67D4-100D-37D439D59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81E703-4006-8CB8-A9A1-3585D0A84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4F5D7B-CB96-3BA4-E154-0B6BBEA93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1E074-A2A1-A028-F033-11FA22FC05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43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55CA1-8AB9-7F4B-8B56-30FA76A041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422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A5680-7025-FEDD-81A6-D20AB547A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58FC25-9D82-9B7E-6539-FFFB3982F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9313D8-DF56-2F44-9503-DB2D19F55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F2BE5-FB04-FF61-6465-80B0C221B5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32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55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1B0A3-4767-E5AC-FFF9-37D54CAD0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A48B03-0515-7454-5687-4AED9E4D86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67A592-5742-249B-94A2-2F0C0B04DD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9D529-65F6-2D5E-90A9-F1C40B86C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59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63E17-C576-5F22-D0FA-899D8D4B9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9FD9DE-007C-7109-9297-20BEEA362C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617A6C-0C11-8236-B197-9645C55CB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C0591-82C4-99B3-35E4-E0C0B42926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22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DB1DA-A1B4-4D55-75F5-CE31FBFB6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3D7819-093D-EAA5-460D-8AAD065A8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1AA364-E3FF-945B-935A-FD81DA62D3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B5723-404B-C16C-DA9F-572DECB20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46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F45AF-BD9D-9D06-8CB4-C865CA88E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ABADD2-B2BF-E1A3-0F92-B0EE040FF3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1BA66D-BE6A-1341-F5D5-5658D4EF10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80A10-233B-A80C-D71E-2F25455BD2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53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89D9-F0E1-8E71-9722-6BE34D452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26E1C0-A35D-B424-4C0B-3CFF58A14A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75A46-E5AF-F67E-B9FE-4FD2874DE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8C0AF-C215-B0F0-68BD-F04AC1A58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7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creen with a red border&#10;&#10;Description automatically generated">
            <a:extLst>
              <a:ext uri="{FF2B5EF4-FFF2-40B4-BE49-F238E27FC236}">
                <a16:creationId xmlns:a16="http://schemas.microsoft.com/office/drawing/2014/main" id="{FD774713-41E2-BA70-6EF7-661F74003A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1" y="0"/>
            <a:ext cx="1233108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66AB78-4592-2941-894F-7686F347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14" y="1777960"/>
            <a:ext cx="5159829" cy="996110"/>
          </a:xfrm>
        </p:spPr>
        <p:txBody>
          <a:bodyPr>
            <a:normAutofit/>
          </a:bodyPr>
          <a:lstStyle>
            <a:lvl1pPr>
              <a:defRPr sz="4000" b="1" i="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9" name="Picture 8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20D39225-271E-CFA8-47EB-2049A6F7D3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75" y="6360731"/>
            <a:ext cx="1472190" cy="39363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B51143-431F-3E46-B0BD-9E5A39124C17}"/>
              </a:ext>
            </a:extLst>
          </p:cNvPr>
          <p:cNvCxnSpPr>
            <a:cxnSpLocks/>
          </p:cNvCxnSpPr>
          <p:nvPr userDrawn="1"/>
        </p:nvCxnSpPr>
        <p:spPr>
          <a:xfrm>
            <a:off x="-71021" y="982250"/>
            <a:ext cx="12331083" cy="0"/>
          </a:xfrm>
          <a:prstGeom prst="line">
            <a:avLst/>
          </a:prstGeom>
          <a:ln w="76200">
            <a:solidFill>
              <a:srgbClr val="DC1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9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1A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0B3300-0BE5-4BEB-9CC4-0065B5212F73}"/>
              </a:ext>
            </a:extLst>
          </p:cNvPr>
          <p:cNvSpPr/>
          <p:nvPr userDrawn="1"/>
        </p:nvSpPr>
        <p:spPr>
          <a:xfrm>
            <a:off x="4051300" y="0"/>
            <a:ext cx="8140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622953" y="2171700"/>
            <a:ext cx="6939781" cy="337369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A1A1A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F876B4-F608-BFC9-F830-08D7CE72846F}"/>
              </a:ext>
            </a:extLst>
          </p:cNvPr>
          <p:cNvSpPr/>
          <p:nvPr userDrawn="1"/>
        </p:nvSpPr>
        <p:spPr>
          <a:xfrm>
            <a:off x="-71021" y="6"/>
            <a:ext cx="4122321" cy="6857993"/>
          </a:xfrm>
          <a:prstGeom prst="rect">
            <a:avLst/>
          </a:prstGeom>
          <a:gradFill flip="none" rotWithShape="1">
            <a:gsLst>
              <a:gs pos="0">
                <a:srgbClr val="1A3B5B">
                  <a:shade val="30000"/>
                  <a:satMod val="115000"/>
                </a:srgbClr>
              </a:gs>
              <a:gs pos="50000">
                <a:srgbClr val="1A3B5B">
                  <a:shade val="67500"/>
                  <a:satMod val="115000"/>
                </a:srgbClr>
              </a:gs>
              <a:gs pos="100000">
                <a:srgbClr val="1A3B5B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447" y="365125"/>
            <a:ext cx="310335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87079" y="1924493"/>
            <a:ext cx="3764221" cy="0"/>
          </a:xfrm>
          <a:prstGeom prst="line">
            <a:avLst/>
          </a:prstGeom>
          <a:ln w="53975">
            <a:solidFill>
              <a:srgbClr val="DC1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A9EAE2AF-5D1B-592B-DDE8-15F928239D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55" y="6267543"/>
            <a:ext cx="1472190" cy="393638"/>
          </a:xfrm>
          <a:prstGeom prst="rect">
            <a:avLst/>
          </a:prstGeom>
        </p:spPr>
      </p:pic>
      <p:pic>
        <p:nvPicPr>
          <p:cNvPr id="11" name="Picture 10" descr="A map of a network&#10;&#10;Description automatically generated with medium confidence">
            <a:extLst>
              <a:ext uri="{FF2B5EF4-FFF2-40B4-BE49-F238E27FC236}">
                <a16:creationId xmlns:a16="http://schemas.microsoft.com/office/drawing/2014/main" id="{28CB4282-EA80-B74A-541D-E8A0CF964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8367140" y="4647794"/>
            <a:ext cx="4194562" cy="305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6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gradFill>
          <a:gsLst>
            <a:gs pos="0">
              <a:srgbClr val="1A3B5B">
                <a:shade val="30000"/>
                <a:satMod val="115000"/>
              </a:srgbClr>
            </a:gs>
            <a:gs pos="50000">
              <a:srgbClr val="1A3B5B">
                <a:shade val="67500"/>
                <a:satMod val="115000"/>
              </a:srgbClr>
            </a:gs>
            <a:gs pos="100000">
              <a:srgbClr val="1A3B5B">
                <a:shade val="100000"/>
                <a:satMod val="115000"/>
              </a:srgb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0B3300-0BE5-4BEB-9CC4-0065B5212F73}"/>
              </a:ext>
            </a:extLst>
          </p:cNvPr>
          <p:cNvSpPr/>
          <p:nvPr userDrawn="1"/>
        </p:nvSpPr>
        <p:spPr>
          <a:xfrm>
            <a:off x="0" y="167349"/>
            <a:ext cx="12192000" cy="5984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map of a network&#10;&#10;Description automatically generated with medium confidence">
            <a:extLst>
              <a:ext uri="{FF2B5EF4-FFF2-40B4-BE49-F238E27FC236}">
                <a16:creationId xmlns:a16="http://schemas.microsoft.com/office/drawing/2014/main" id="{AB2034F0-8552-3CD3-E0F0-99EA327B8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8367140" y="4647794"/>
            <a:ext cx="4194562" cy="305833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03447" y="2171700"/>
            <a:ext cx="11059287" cy="337369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A1A1A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447" y="365125"/>
            <a:ext cx="11059287" cy="1325563"/>
          </a:xfrm>
        </p:spPr>
        <p:txBody>
          <a:bodyPr/>
          <a:lstStyle>
            <a:lvl1pPr>
              <a:defRPr>
                <a:solidFill>
                  <a:srgbClr val="1A3B5B"/>
                </a:solidFill>
              </a:defRPr>
            </a:lvl1pPr>
          </a:lstStyle>
          <a:p>
            <a:r>
              <a:rPr lang="en-US"/>
              <a:t>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C082D6-4912-9FB9-2B83-7FAFDAFAC542}"/>
              </a:ext>
            </a:extLst>
          </p:cNvPr>
          <p:cNvSpPr/>
          <p:nvPr userDrawn="1"/>
        </p:nvSpPr>
        <p:spPr>
          <a:xfrm>
            <a:off x="-115409" y="1"/>
            <a:ext cx="12351800" cy="167344"/>
          </a:xfrm>
          <a:prstGeom prst="rect">
            <a:avLst/>
          </a:prstGeom>
          <a:gradFill flip="none" rotWithShape="1">
            <a:gsLst>
              <a:gs pos="100000">
                <a:srgbClr val="1A3B5B">
                  <a:shade val="30000"/>
                  <a:satMod val="115000"/>
                </a:srgbClr>
              </a:gs>
              <a:gs pos="23000">
                <a:srgbClr val="1A3B5B">
                  <a:shade val="67500"/>
                  <a:satMod val="115000"/>
                </a:srgbClr>
              </a:gs>
              <a:gs pos="0">
                <a:srgbClr val="1A3B5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4E6F4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5A95AD-D188-2781-63D9-891105710DCB}"/>
              </a:ext>
            </a:extLst>
          </p:cNvPr>
          <p:cNvSpPr/>
          <p:nvPr userDrawn="1"/>
        </p:nvSpPr>
        <p:spPr>
          <a:xfrm>
            <a:off x="-71019" y="6151459"/>
            <a:ext cx="12307410" cy="706541"/>
          </a:xfrm>
          <a:prstGeom prst="rect">
            <a:avLst/>
          </a:prstGeom>
          <a:gradFill flip="none" rotWithShape="1">
            <a:gsLst>
              <a:gs pos="100000">
                <a:srgbClr val="1A3B5B">
                  <a:shade val="30000"/>
                  <a:satMod val="115000"/>
                </a:srgbClr>
              </a:gs>
              <a:gs pos="23000">
                <a:srgbClr val="1A3B5B">
                  <a:shade val="67500"/>
                  <a:satMod val="115000"/>
                </a:srgbClr>
              </a:gs>
              <a:gs pos="0">
                <a:srgbClr val="1A3B5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4E6F4"/>
              </a:solidFill>
            </a:endParaRPr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5BC70C3D-619F-A4E6-518B-90C6C898C9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75" y="6360731"/>
            <a:ext cx="1472190" cy="393638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-71019" y="6129285"/>
            <a:ext cx="12307410" cy="0"/>
          </a:xfrm>
          <a:prstGeom prst="line">
            <a:avLst/>
          </a:prstGeom>
          <a:ln w="76200">
            <a:solidFill>
              <a:srgbClr val="DC1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08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gradFill>
          <a:gsLst>
            <a:gs pos="0">
              <a:srgbClr val="1A3B5B">
                <a:shade val="30000"/>
                <a:satMod val="115000"/>
              </a:srgbClr>
            </a:gs>
            <a:gs pos="50000">
              <a:srgbClr val="1A3B5B">
                <a:shade val="67500"/>
                <a:satMod val="115000"/>
              </a:srgbClr>
            </a:gs>
            <a:gs pos="100000">
              <a:srgbClr val="1A3B5B">
                <a:shade val="100000"/>
                <a:satMod val="115000"/>
              </a:srgb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5DCA38-A17E-BFEB-4B0E-357358FC19E7}"/>
              </a:ext>
            </a:extLst>
          </p:cNvPr>
          <p:cNvSpPr/>
          <p:nvPr userDrawn="1"/>
        </p:nvSpPr>
        <p:spPr>
          <a:xfrm>
            <a:off x="0" y="488797"/>
            <a:ext cx="12192000" cy="6388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013F01-82B4-9333-7684-E7ED84BD32FF}"/>
              </a:ext>
            </a:extLst>
          </p:cNvPr>
          <p:cNvSpPr/>
          <p:nvPr userDrawn="1"/>
        </p:nvSpPr>
        <p:spPr>
          <a:xfrm>
            <a:off x="-79897" y="-7463"/>
            <a:ext cx="12316287" cy="424718"/>
          </a:xfrm>
          <a:prstGeom prst="rect">
            <a:avLst/>
          </a:prstGeom>
          <a:solidFill>
            <a:srgbClr val="0E3C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4C1CD5-F630-D9DC-F8C1-FE2A096763C3}"/>
              </a:ext>
            </a:extLst>
          </p:cNvPr>
          <p:cNvSpPr/>
          <p:nvPr userDrawn="1"/>
        </p:nvSpPr>
        <p:spPr>
          <a:xfrm rot="5400000" flipH="1">
            <a:off x="6039295" y="-5705021"/>
            <a:ext cx="77896" cy="12316288"/>
          </a:xfrm>
          <a:prstGeom prst="rect">
            <a:avLst/>
          </a:prstGeom>
          <a:solidFill>
            <a:srgbClr val="DC1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03447" y="2171700"/>
            <a:ext cx="11059287" cy="337369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A1A1A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12F1F0-B2BE-64B7-98B9-9CAA28360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" y="535750"/>
            <a:ext cx="8590556" cy="760106"/>
          </a:xfrm>
        </p:spPr>
        <p:txBody>
          <a:bodyPr anchor="b" anchorCtr="0"/>
          <a:lstStyle>
            <a:lvl1pPr>
              <a:defRPr>
                <a:solidFill>
                  <a:srgbClr val="1A3B5B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pic>
        <p:nvPicPr>
          <p:cNvPr id="11" name="Picture 10" descr="A map of a network&#10;&#10;Description automatically generated with medium confidence">
            <a:extLst>
              <a:ext uri="{FF2B5EF4-FFF2-40B4-BE49-F238E27FC236}">
                <a16:creationId xmlns:a16="http://schemas.microsoft.com/office/drawing/2014/main" id="{E5F03671-EB5F-8D08-CAA4-4E10080DA4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8367140" y="4647794"/>
            <a:ext cx="4194562" cy="3058338"/>
          </a:xfrm>
          <a:prstGeom prst="rect">
            <a:avLst/>
          </a:prstGeom>
        </p:spPr>
      </p:pic>
      <p:pic>
        <p:nvPicPr>
          <p:cNvPr id="4" name="Picture 3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1E2B402B-1C4F-FE4D-FA86-83BAD22A77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422" y="6365917"/>
            <a:ext cx="1549020" cy="39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9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a network&#10;&#10;Description automatically generated with medium confidence">
            <a:extLst>
              <a:ext uri="{FF2B5EF4-FFF2-40B4-BE49-F238E27FC236}">
                <a16:creationId xmlns:a16="http://schemas.microsoft.com/office/drawing/2014/main" id="{27E725F8-6D8C-4029-0A66-952ABA494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8367140" y="4647794"/>
            <a:ext cx="4194562" cy="305833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FCB8FB9-1DFE-DF48-B927-892C67DADE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799" y="2254827"/>
            <a:ext cx="8131791" cy="3922136"/>
          </a:xfrm>
        </p:spPr>
        <p:txBody>
          <a:bodyPr numCol="1"/>
          <a:lstStyle>
            <a:lvl1pPr marL="36576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10000"/>
                  </a:schemeClr>
                </a:solidFill>
              </a:defRPr>
            </a:lvl1pPr>
            <a:lvl2pPr marL="73152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10000"/>
                  </a:schemeClr>
                </a:solidFill>
              </a:defRPr>
            </a:lvl2pPr>
            <a:lvl3pPr marL="109728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10000"/>
                  </a:schemeClr>
                </a:solidFill>
              </a:defRPr>
            </a:lvl3pPr>
            <a:lvl4pPr marL="146304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10000"/>
                  </a:schemeClr>
                </a:solidFill>
              </a:defRPr>
            </a:lvl4pPr>
            <a:lvl5pPr marL="182880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002147-2B19-F846-8342-4AB09A07BE24}"/>
              </a:ext>
            </a:extLst>
          </p:cNvPr>
          <p:cNvSpPr/>
          <p:nvPr userDrawn="1"/>
        </p:nvSpPr>
        <p:spPr>
          <a:xfrm>
            <a:off x="-62144" y="0"/>
            <a:ext cx="12322206" cy="1912139"/>
          </a:xfrm>
          <a:prstGeom prst="rect">
            <a:avLst/>
          </a:prstGeom>
          <a:gradFill flip="none" rotWithShape="1">
            <a:gsLst>
              <a:gs pos="100000">
                <a:srgbClr val="1A3B5B">
                  <a:shade val="30000"/>
                  <a:satMod val="115000"/>
                </a:srgbClr>
              </a:gs>
              <a:gs pos="23000">
                <a:srgbClr val="1A3B5B">
                  <a:shade val="67500"/>
                  <a:satMod val="115000"/>
                </a:srgbClr>
              </a:gs>
              <a:gs pos="0">
                <a:srgbClr val="1A3B5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4E6F4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0339787-6830-C548-B652-89566B645C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18364"/>
            <a:ext cx="9783170" cy="1433015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pic>
        <p:nvPicPr>
          <p:cNvPr id="6" name="Picture 5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3E64434B-3BA9-ECC6-F86B-7F6B9FE918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422" y="6365917"/>
            <a:ext cx="1549020" cy="39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2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a network&#10;&#10;Description automatically generated with medium confidence">
            <a:extLst>
              <a:ext uri="{FF2B5EF4-FFF2-40B4-BE49-F238E27FC236}">
                <a16:creationId xmlns:a16="http://schemas.microsoft.com/office/drawing/2014/main" id="{AEF421D9-6C97-C5F3-C76A-415FFEFB0B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8367140" y="4647794"/>
            <a:ext cx="4194562" cy="30583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800" y="2254827"/>
            <a:ext cx="10058400" cy="3922136"/>
          </a:xfrm>
        </p:spPr>
        <p:txBody>
          <a:bodyPr numCol="1"/>
          <a:lstStyle>
            <a:lvl1pPr marL="36576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25000"/>
                  </a:schemeClr>
                </a:solidFill>
              </a:defRPr>
            </a:lvl1pPr>
            <a:lvl2pPr marL="73152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25000"/>
                  </a:schemeClr>
                </a:solidFill>
              </a:defRPr>
            </a:lvl2pPr>
            <a:lvl3pPr marL="109728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25000"/>
                  </a:schemeClr>
                </a:solidFill>
              </a:defRPr>
            </a:lvl3pPr>
            <a:lvl4pPr marL="146304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25000"/>
                  </a:schemeClr>
                </a:solidFill>
              </a:defRPr>
            </a:lvl4pPr>
            <a:lvl5pPr marL="182880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3224D9-F0FF-7F49-8041-6C67929333C8}"/>
              </a:ext>
            </a:extLst>
          </p:cNvPr>
          <p:cNvSpPr/>
          <p:nvPr userDrawn="1"/>
        </p:nvSpPr>
        <p:spPr>
          <a:xfrm>
            <a:off x="-62144" y="0"/>
            <a:ext cx="982265" cy="6858000"/>
          </a:xfrm>
          <a:prstGeom prst="rect">
            <a:avLst/>
          </a:prstGeom>
          <a:gradFill flip="none" rotWithShape="1">
            <a:gsLst>
              <a:gs pos="0">
                <a:srgbClr val="1A3B5B">
                  <a:shade val="30000"/>
                  <a:satMod val="115000"/>
                </a:srgbClr>
              </a:gs>
              <a:gs pos="50000">
                <a:srgbClr val="1A3B5B">
                  <a:shade val="67500"/>
                  <a:satMod val="115000"/>
                </a:srgbClr>
              </a:gs>
              <a:gs pos="100000">
                <a:srgbClr val="1A3B5B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3EC8ECBF-CD6F-1111-B9E6-14CA88A91B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422" y="6365917"/>
            <a:ext cx="1549020" cy="3924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A0C31B9-15E7-0631-4172-15107861A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121" y="96734"/>
            <a:ext cx="8590556" cy="760106"/>
          </a:xfrm>
        </p:spPr>
        <p:txBody>
          <a:bodyPr anchor="b" anchorCtr="0"/>
          <a:lstStyle>
            <a:lvl1pPr>
              <a:defRPr>
                <a:solidFill>
                  <a:srgbClr val="1A3B5B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B3E820-2C5B-3022-9D0E-F3D76DA27E53}"/>
              </a:ext>
            </a:extLst>
          </p:cNvPr>
          <p:cNvCxnSpPr>
            <a:cxnSpLocks/>
          </p:cNvCxnSpPr>
          <p:nvPr userDrawn="1"/>
        </p:nvCxnSpPr>
        <p:spPr>
          <a:xfrm flipV="1">
            <a:off x="882413" y="-61994"/>
            <a:ext cx="0" cy="6943241"/>
          </a:xfrm>
          <a:prstGeom prst="line">
            <a:avLst/>
          </a:prstGeom>
          <a:ln w="76200">
            <a:solidFill>
              <a:srgbClr val="DC1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357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udit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creen with a red border&#10;&#10;Description automatically generated">
            <a:extLst>
              <a:ext uri="{FF2B5EF4-FFF2-40B4-BE49-F238E27FC236}">
                <a16:creationId xmlns:a16="http://schemas.microsoft.com/office/drawing/2014/main" id="{44855407-B7B0-1E15-9A30-4C14ADBB40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1" y="0"/>
            <a:ext cx="1233108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04775"/>
            <a:ext cx="8590556" cy="760106"/>
          </a:xfrm>
        </p:spPr>
        <p:txBody>
          <a:bodyPr anchor="b" anchorCtr="0"/>
          <a:lstStyle>
            <a:lvl1pPr>
              <a:defRPr>
                <a:solidFill>
                  <a:srgbClr val="1A3B5B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pic>
        <p:nvPicPr>
          <p:cNvPr id="13" name="Picture 12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BFEB1609-A201-412C-B7D7-8D4ABE7F1A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75" y="6360731"/>
            <a:ext cx="1472190" cy="39363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8F062E-EFDD-B6D4-CDF2-1436C844E0C4}"/>
              </a:ext>
            </a:extLst>
          </p:cNvPr>
          <p:cNvCxnSpPr>
            <a:cxnSpLocks/>
          </p:cNvCxnSpPr>
          <p:nvPr userDrawn="1"/>
        </p:nvCxnSpPr>
        <p:spPr>
          <a:xfrm>
            <a:off x="-71021" y="982250"/>
            <a:ext cx="12331083" cy="0"/>
          </a:xfrm>
          <a:prstGeom prst="line">
            <a:avLst/>
          </a:prstGeom>
          <a:ln w="76200">
            <a:solidFill>
              <a:srgbClr val="DC1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227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udit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creen with a red border&#10;&#10;Description automatically generated">
            <a:extLst>
              <a:ext uri="{FF2B5EF4-FFF2-40B4-BE49-F238E27FC236}">
                <a16:creationId xmlns:a16="http://schemas.microsoft.com/office/drawing/2014/main" id="{F6BEF2DA-0632-465B-3D55-498DF4996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8"/>
          <a:stretch/>
        </p:blipFill>
        <p:spPr>
          <a:xfrm>
            <a:off x="-106532" y="0"/>
            <a:ext cx="1237547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253693"/>
            <a:ext cx="8590556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0DD09D22-07E7-642A-D397-0E2A929820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75" y="6360731"/>
            <a:ext cx="1472190" cy="39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7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696672-4053-40B2-8D5A-353AB704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[Click to edit Master title style]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9E07F-966D-40C4-889D-88FA8BC10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254827"/>
            <a:ext cx="10058400" cy="3922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825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53" r:id="rId2"/>
    <p:sldLayoutId id="2147483791" r:id="rId3"/>
    <p:sldLayoutId id="2147483792" r:id="rId4"/>
    <p:sldLayoutId id="2147483756" r:id="rId5"/>
    <p:sldLayoutId id="2147483757" r:id="rId6"/>
    <p:sldLayoutId id="2147483758" r:id="rId7"/>
    <p:sldLayoutId id="214748379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6576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3152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09728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46304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82880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320" userDrawn="1">
          <p15:clr>
            <a:srgbClr val="F26B43"/>
          </p15:clr>
        </p15:guide>
        <p15:guide id="4" orient="horz" pos="3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2B2DDD-F84C-0AF1-C8F0-8AACB346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51" y="1375952"/>
            <a:ext cx="5989321" cy="1565275"/>
          </a:xfrm>
        </p:spPr>
        <p:txBody>
          <a:bodyPr anchor="ctr"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Talk To Me JAWS!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10 Tips To Make Documents More Screen Reader Friendly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CD727F3-D845-2293-F302-2494BBF02A33}"/>
              </a:ext>
            </a:extLst>
          </p:cNvPr>
          <p:cNvSpPr txBox="1">
            <a:spLocks/>
          </p:cNvSpPr>
          <p:nvPr/>
        </p:nvSpPr>
        <p:spPr>
          <a:xfrm>
            <a:off x="586253" y="5297318"/>
            <a:ext cx="3840460" cy="36945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None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0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18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Open Sans"/>
                <a:ea typeface="Open Sans"/>
                <a:cs typeface="Open Sans"/>
              </a:rPr>
              <a:t>Elizabeth Whitaker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A9B6C591-8E87-6A0E-4A02-C5ECA446A6BB}"/>
              </a:ext>
            </a:extLst>
          </p:cNvPr>
          <p:cNvSpPr txBox="1">
            <a:spLocks/>
          </p:cNvSpPr>
          <p:nvPr/>
        </p:nvSpPr>
        <p:spPr>
          <a:xfrm>
            <a:off x="586251" y="5785026"/>
            <a:ext cx="3840461" cy="42227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None/>
              <a:defRPr sz="1600" b="0" i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3152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9728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46304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>
                <a:latin typeface="Open Sans"/>
                <a:ea typeface="Open Sans"/>
                <a:cs typeface="Open Sans"/>
              </a:rPr>
              <a:t>Manager, User Education &amp; Outreach</a:t>
            </a:r>
            <a:endParaRPr lang="en-US" i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E7B802D-3BA7-ADE7-ABC1-0206DED930AD}"/>
              </a:ext>
            </a:extLst>
          </p:cNvPr>
          <p:cNvSpPr txBox="1">
            <a:spLocks/>
          </p:cNvSpPr>
          <p:nvPr/>
        </p:nvSpPr>
        <p:spPr>
          <a:xfrm>
            <a:off x="4357267" y="5288233"/>
            <a:ext cx="3840460" cy="369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None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0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18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Cori Perlander</a:t>
            </a:r>
          </a:p>
        </p:txBody>
      </p:sp>
      <p:sp>
        <p:nvSpPr>
          <p:cNvPr id="10" name="Text Placeholder 26">
            <a:extLst>
              <a:ext uri="{FF2B5EF4-FFF2-40B4-BE49-F238E27FC236}">
                <a16:creationId xmlns:a16="http://schemas.microsoft.com/office/drawing/2014/main" id="{F1AD4786-A4F3-C890-4339-223DE91CC074}"/>
              </a:ext>
            </a:extLst>
          </p:cNvPr>
          <p:cNvSpPr txBox="1">
            <a:spLocks/>
          </p:cNvSpPr>
          <p:nvPr/>
        </p:nvSpPr>
        <p:spPr>
          <a:xfrm>
            <a:off x="4357265" y="5775941"/>
            <a:ext cx="3840461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None/>
              <a:defRPr sz="1600" b="0" i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3152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9728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46304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/>
              <a:t>Manager, Sales Enablement </a:t>
            </a:r>
          </a:p>
        </p:txBody>
      </p:sp>
    </p:spTree>
    <p:extLst>
      <p:ext uri="{BB962C8B-B14F-4D97-AF65-F5344CB8AC3E}">
        <p14:creationId xmlns:p14="http://schemas.microsoft.com/office/powerpoint/2010/main" val="286765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E454BB-2840-80E2-7C9B-412116CC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Impact: Electricity Over $500?</a:t>
            </a:r>
            <a:endParaRPr lang="en-US"/>
          </a:p>
        </p:txBody>
      </p:sp>
      <p:pic>
        <p:nvPicPr>
          <p:cNvPr id="4" name="Picture 3" descr="A desk with dozens of sticky notes each conveying unique monthly budget expenses">
            <a:extLst>
              <a:ext uri="{FF2B5EF4-FFF2-40B4-BE49-F238E27FC236}">
                <a16:creationId xmlns:a16="http://schemas.microsoft.com/office/drawing/2014/main" id="{7E623298-7565-5F43-4B7E-A8D8C8901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7" y="969817"/>
            <a:ext cx="5564910" cy="55649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D98564-AFEA-6336-B69D-1785065E5569}"/>
              </a:ext>
            </a:extLst>
          </p:cNvPr>
          <p:cNvSpPr txBox="1"/>
          <p:nvPr/>
        </p:nvSpPr>
        <p:spPr>
          <a:xfrm>
            <a:off x="8287966" y="1616210"/>
            <a:ext cx="33325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A1A"/>
                </a:solidFill>
              </a:rPr>
              <a:t>When a table does not have headings, it’s like navigating through individual sticky notes, and much of the information is still not there.</a:t>
            </a:r>
          </a:p>
        </p:txBody>
      </p:sp>
    </p:spTree>
    <p:extLst>
      <p:ext uri="{BB962C8B-B14F-4D97-AF65-F5344CB8AC3E}">
        <p14:creationId xmlns:p14="http://schemas.microsoft.com/office/powerpoint/2010/main" val="961130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D0786-2B61-9A95-505C-A6D1FA7AD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A68D-1ED2-59F1-03F8-7D8A130C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4 - Use Clear Form Labels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4419B-8BE7-EDCF-9102-C68D2A7AB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Form fields are controls you interact with in a form.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Examples are edit boxes, drop-down boxes, check boxes, and buttons. </a:t>
            </a:r>
          </a:p>
          <a:p>
            <a:pPr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If unlabeled, screen readers won’t </a:t>
            </a: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hear required</a:t>
            </a: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 information. </a:t>
            </a:r>
          </a:p>
          <a:p>
            <a:pPr marL="0" indent="0" algn="l" rtl="0" fontAlgn="base">
              <a:lnSpc>
                <a:spcPts val="1737"/>
              </a:lnSpc>
              <a:buNone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SOLUTION: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Use label tags for each control.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Use clear language to describe the purpose of each control.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Clearly labeled controls enable faster navigation.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Ensures users will enter the correct information when filling out forms</a:t>
            </a:r>
          </a:p>
          <a:p>
            <a:endParaRPr lang="en-US" sz="1800"/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53580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753962-9B02-FFC0-D6FA-258E666FC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121" y="487503"/>
            <a:ext cx="8590556" cy="760106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Impact: Where Do You Put Date of Birth?</a:t>
            </a:r>
            <a:endParaRPr lang="en-US" err="1"/>
          </a:p>
        </p:txBody>
      </p:sp>
      <p:pic>
        <p:nvPicPr>
          <p:cNvPr id="4" name="Picture 3" descr="A clipboard with a medical form, and form fields are missing.">
            <a:extLst>
              <a:ext uri="{FF2B5EF4-FFF2-40B4-BE49-F238E27FC236}">
                <a16:creationId xmlns:a16="http://schemas.microsoft.com/office/drawing/2014/main" id="{B1336ADD-1071-9E08-C720-30AE36D6D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515" y="954424"/>
            <a:ext cx="5903576" cy="5903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9B19C-2F4A-849B-CDFE-3638CD2EC2A6}"/>
              </a:ext>
            </a:extLst>
          </p:cNvPr>
          <p:cNvSpPr txBox="1"/>
          <p:nvPr/>
        </p:nvSpPr>
        <p:spPr>
          <a:xfrm>
            <a:off x="9377462" y="1276957"/>
            <a:ext cx="2295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A1A"/>
                </a:solidFill>
              </a:rPr>
              <a:t>When form fields are not tagged, screen readers have no idea what information is being requested. </a:t>
            </a:r>
          </a:p>
        </p:txBody>
      </p:sp>
    </p:spTree>
    <p:extLst>
      <p:ext uri="{BB962C8B-B14F-4D97-AF65-F5344CB8AC3E}">
        <p14:creationId xmlns:p14="http://schemas.microsoft.com/office/powerpoint/2010/main" val="2082304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FBBC6-7E42-F373-BD34-E26A6AECB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01CC219-CDB0-BBCD-E38A-DBB581F0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802" y="2467951"/>
            <a:ext cx="9674395" cy="961049"/>
          </a:xfrm>
        </p:spPr>
        <p:txBody>
          <a:bodyPr>
            <a:noAutofit/>
          </a:bodyPr>
          <a:lstStyle/>
          <a:p>
            <a:pPr algn="ctr"/>
            <a:r>
              <a:rPr lang="en-US" sz="5000">
                <a:latin typeface="Open Sans"/>
                <a:ea typeface="Open Sans"/>
                <a:cs typeface="Open Sans"/>
              </a:rPr>
              <a:t>JAWS Examples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64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D7223-5DEA-7612-6041-878D6FAC6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5 - Alternative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E6F29-239A-6B3A-DC02-679DBE4A3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marL="285750" indent="-285750">
              <a:lnSpc>
                <a:spcPct val="115000"/>
              </a:lnSpc>
              <a:tabLst>
                <a:tab pos="228600" algn="l"/>
              </a:tabLst>
            </a:pPr>
            <a:r>
              <a:rPr lang="en-US" sz="1700" kern="100">
                <a:latin typeface="Aptos"/>
                <a:ea typeface="Aptos" panose="020B0004020202020204" pitchFamily="34" charset="0"/>
                <a:cs typeface="Times New Roman"/>
              </a:rPr>
              <a:t> Describes images to users who cannot see them.</a:t>
            </a:r>
            <a:endParaRPr lang="en-US" sz="1700" kern="100">
              <a:solidFill>
                <a:srgbClr val="000000"/>
              </a:solidFill>
              <a:latin typeface="Aptos"/>
              <a:ea typeface="Aptos" panose="020B0004020202020204" pitchFamily="34" charset="0"/>
              <a:cs typeface="Times New Roman"/>
            </a:endParaRPr>
          </a:p>
          <a:p>
            <a:pPr marL="342900" indent="-342900">
              <a:lnSpc>
                <a:spcPct val="114999"/>
              </a:lnSpc>
              <a:buFont typeface="Wingdings" panose="05050102010706020507" pitchFamily="18" charset="2"/>
              <a:buChar char="§"/>
              <a:tabLst>
                <a:tab pos="228600" algn="l"/>
              </a:tabLst>
            </a:pPr>
            <a:r>
              <a:rPr lang="en-US" sz="1800" kern="100">
                <a:latin typeface="Aptos"/>
                <a:ea typeface="Aptos" panose="020B0004020202020204" pitchFamily="34" charset="0"/>
                <a:cs typeface="Times New Roman"/>
              </a:rPr>
              <a:t>Helps users</a:t>
            </a:r>
            <a:r>
              <a:rPr lang="en-US" sz="1800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 understand the content and purpose of the image.</a:t>
            </a:r>
            <a:r>
              <a:rPr lang="en-US" sz="1800" kern="100">
                <a:latin typeface="Aptos"/>
                <a:ea typeface="Aptos" panose="020B0004020202020204" pitchFamily="34" charset="0"/>
                <a:cs typeface="Times New Roman"/>
              </a:rPr>
              <a:t> </a:t>
            </a:r>
            <a:endParaRPr lang="en-US" sz="1800" kern="100">
              <a:latin typeface="Apto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4999"/>
              </a:lnSpc>
              <a:buFont typeface="Wingdings" panose="05050102010706020507" pitchFamily="18" charset="2"/>
              <a:buChar char="§"/>
              <a:tabLst>
                <a:tab pos="228600" algn="l"/>
              </a:tabLst>
            </a:pPr>
            <a:r>
              <a:rPr lang="en-US" sz="1800" kern="100">
                <a:latin typeface="Aptos"/>
                <a:ea typeface="Aptos" panose="020B0004020202020204" pitchFamily="34" charset="0"/>
                <a:cs typeface="Times New Roman"/>
              </a:rPr>
              <a:t>D</a:t>
            </a:r>
            <a:r>
              <a:rPr lang="en-US" sz="1800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epicts important information included in graphs, charts, and photos.</a:t>
            </a:r>
            <a:endParaRPr lang="en-US" sz="1800" kern="100">
              <a:effectLst/>
              <a:latin typeface="Apto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None/>
              <a:tabLst>
                <a:tab pos="228600" algn="l"/>
              </a:tabLst>
            </a:pPr>
            <a:r>
              <a:rPr lang="en-US" sz="1800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SOLUTION: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Wingdings" panose="05050102010706020507" pitchFamily="18" charset="2"/>
              <a:buChar char="§"/>
              <a:tabLst>
                <a:tab pos="228600" algn="l"/>
              </a:tabLst>
            </a:pPr>
            <a:r>
              <a:rPr lang="en-US" sz="1800" kern="100">
                <a:latin typeface="Aptos"/>
                <a:ea typeface="Aptos" panose="020B0004020202020204" pitchFamily="34" charset="0"/>
                <a:cs typeface="Times New Roman"/>
              </a:rPr>
              <a:t>Provide concise</a:t>
            </a:r>
            <a:r>
              <a:rPr lang="en-US" sz="1800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 and informative ALT text for every </a:t>
            </a:r>
            <a:r>
              <a:rPr lang="en-US" sz="1800" kern="100">
                <a:latin typeface="Aptos"/>
                <a:ea typeface="Aptos" panose="020B0004020202020204" pitchFamily="34" charset="0"/>
                <a:cs typeface="Times New Roman"/>
              </a:rPr>
              <a:t>valuable image to</a:t>
            </a:r>
            <a:r>
              <a:rPr lang="en-US" sz="1800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 convey the meaning or function it provides.</a:t>
            </a:r>
          </a:p>
          <a:p>
            <a:pPr>
              <a:lnSpc>
                <a:spcPct val="114999"/>
              </a:lnSpc>
              <a:spcAft>
                <a:spcPts val="800"/>
              </a:spcAft>
              <a:buFont typeface="Wingdings" panose="05050102010706020507" pitchFamily="18" charset="2"/>
              <a:buChar char="§"/>
              <a:tabLst>
                <a:tab pos="228600" algn="l"/>
              </a:tabLst>
            </a:pPr>
            <a:r>
              <a:rPr lang="en-US" sz="1800" kern="100">
                <a:latin typeface="Aptos"/>
                <a:ea typeface="Open Sans"/>
                <a:cs typeface="Times New Roman"/>
              </a:rPr>
              <a:t>Decorative images don't require descriptions.</a:t>
            </a:r>
            <a:endParaRPr lang="en-US" sz="1800" kern="100">
              <a:solidFill>
                <a:srgbClr val="000000"/>
              </a:solidFill>
              <a:latin typeface="Aptos"/>
              <a:ea typeface="Open Sans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Wingdings" panose="05050102010706020507" pitchFamily="18" charset="2"/>
              <a:buChar char="§"/>
              <a:tabLst>
                <a:tab pos="228600" algn="l"/>
              </a:tabLst>
            </a:pPr>
            <a:endParaRPr lang="en-US" sz="1400">
              <a:effectLst/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en-US" sz="1800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12324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853363-1273-982B-FFBE-3145F5F51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Impact: May I Take Your Order?</a:t>
            </a:r>
            <a:endParaRPr lang="en-US"/>
          </a:p>
        </p:txBody>
      </p:sp>
      <p:pic>
        <p:nvPicPr>
          <p:cNvPr id="4" name="Picture 3" descr="A blurry image of a restaurant menu&#10;&#10;A rest...menu with blrry images an no legible text. &#10;">
            <a:extLst>
              <a:ext uri="{FF2B5EF4-FFF2-40B4-BE49-F238E27FC236}">
                <a16:creationId xmlns:a16="http://schemas.microsoft.com/office/drawing/2014/main" id="{5DFFD417-4580-AA73-3300-E346E697B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515" y="954424"/>
            <a:ext cx="5903576" cy="5903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056C19-EE1B-FF17-459B-67B6D35575A6}"/>
              </a:ext>
            </a:extLst>
          </p:cNvPr>
          <p:cNvSpPr txBox="1"/>
          <p:nvPr/>
        </p:nvSpPr>
        <p:spPr>
          <a:xfrm>
            <a:off x="9577692" y="1859340"/>
            <a:ext cx="204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A1A"/>
                </a:solidFill>
              </a:rPr>
              <a:t>With no alt text, a screen reader has to ask for help. </a:t>
            </a:r>
          </a:p>
        </p:txBody>
      </p:sp>
    </p:spTree>
    <p:extLst>
      <p:ext uri="{BB962C8B-B14F-4D97-AF65-F5344CB8AC3E}">
        <p14:creationId xmlns:p14="http://schemas.microsoft.com/office/powerpoint/2010/main" val="302985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CA272-99D8-B3A5-7736-1F257A1F2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7564-5A1C-3521-8D80-7675C4798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6 - Use Inline Images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11370-AE11-472E-64A4-B78FAC1B1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Images should be inline with the text rather than floating.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Floating images do not align with the document text.  </a:t>
            </a:r>
          </a:p>
          <a:p>
            <a:pPr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When this occurs, a screen reader user will not know the images are </a:t>
            </a: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present- even if the image has alt text.</a:t>
            </a: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 </a:t>
            </a:r>
          </a:p>
          <a:p>
            <a:pPr marL="0" indent="0" algn="l" rtl="0" fontAlgn="base">
              <a:lnSpc>
                <a:spcPts val="1737"/>
              </a:lnSpc>
              <a:buNone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SOLUTION:</a:t>
            </a:r>
            <a:endParaRPr lang="en-US" sz="1800" b="0" i="0">
              <a:solidFill>
                <a:srgbClr val="000000"/>
              </a:solidFill>
              <a:effectLst/>
              <a:latin typeface="Aptos"/>
              <a:ea typeface="Open Sans"/>
              <a:cs typeface="Open Sans"/>
            </a:endParaRPr>
          </a:p>
          <a:p>
            <a:pPr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Select this setting in layout options </a:t>
            </a: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82523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100511-AF0C-679D-833F-52768DD3B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Impact: As You Can See Here...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628EA-CBB7-426A-64E3-86EB590DBBC3}"/>
              </a:ext>
            </a:extLst>
          </p:cNvPr>
          <p:cNvSpPr txBox="1"/>
          <p:nvPr/>
        </p:nvSpPr>
        <p:spPr>
          <a:xfrm>
            <a:off x="2088204" y="2183144"/>
            <a:ext cx="56225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1A1A1A"/>
                </a:solidFill>
              </a:rPr>
              <a:t>Blank slide</a:t>
            </a:r>
          </a:p>
          <a:p>
            <a:pPr algn="ctr"/>
            <a:endParaRPr lang="en-US" sz="2800">
              <a:solidFill>
                <a:srgbClr val="1A1A1A"/>
              </a:solidFill>
            </a:endParaRPr>
          </a:p>
          <a:p>
            <a:r>
              <a:rPr lang="en-US" sz="2800">
                <a:solidFill>
                  <a:srgbClr val="1A1A1A"/>
                </a:solidFill>
              </a:rPr>
              <a:t>This is a picture of a beautiful rose garden on a sunny day with roses blooming with shades of pastels, and everyone can see this except for you.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EA822C-0A64-E9C4-4048-85CD563E2C08}"/>
              </a:ext>
            </a:extLst>
          </p:cNvPr>
          <p:cNvSpPr txBox="1"/>
          <p:nvPr/>
        </p:nvSpPr>
        <p:spPr>
          <a:xfrm>
            <a:off x="9188585" y="1605469"/>
            <a:ext cx="24319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A1A"/>
                </a:solidFill>
              </a:rPr>
              <a:t>When a document does not have inline images, a screen reader has no idea the image is there. </a:t>
            </a:r>
          </a:p>
        </p:txBody>
      </p:sp>
    </p:spTree>
    <p:extLst>
      <p:ext uri="{BB962C8B-B14F-4D97-AF65-F5344CB8AC3E}">
        <p14:creationId xmlns:p14="http://schemas.microsoft.com/office/powerpoint/2010/main" val="2121953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8032C-3179-E7F1-C2B0-2A260FBE5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1E5E4-B4DB-E497-A398-3F95D9831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7 - Use Descriptive/ Meaningful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E3F6A-4AD2-E16D-408E-7B0D3D75A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Descriptive links provide context about where the link points.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Example, Freedom Scientific Blog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Avoid link text such as “click here” or “more.”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Do not include the word “link” in the text, as JAWS already announces the presence of a link. </a:t>
            </a:r>
          </a:p>
          <a:p>
            <a:pPr marL="0" indent="0">
              <a:lnSpc>
                <a:spcPts val="1737"/>
              </a:lnSpc>
              <a:buNone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SOLUTION:</a:t>
            </a:r>
            <a:endParaRPr lang="en-US" sz="1800">
              <a:solidFill>
                <a:srgbClr val="000000"/>
              </a:solidFill>
              <a:latin typeface="Aptos"/>
            </a:endParaRPr>
          </a:p>
          <a:p>
            <a:pPr>
              <a:lnSpc>
                <a:spcPts val="1737"/>
              </a:lnSpc>
              <a:buFont typeface="Arial,Sans-Serif"/>
              <a:buChar char="•"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Use link text that clearly and concisely conveys the title or content of the page being pointed to. </a:t>
            </a:r>
            <a:endParaRPr lang="en-US" sz="1800">
              <a:solidFill>
                <a:srgbClr val="1C75BC"/>
              </a:solidFill>
              <a:latin typeface="Aptos"/>
              <a:ea typeface="Open Sans"/>
              <a:cs typeface="Open Sans"/>
            </a:endParaRPr>
          </a:p>
          <a:p>
            <a:pPr marL="0" indent="0">
              <a:lnSpc>
                <a:spcPts val="1737"/>
              </a:lnSpc>
              <a:buNone/>
            </a:pPr>
            <a:endParaRPr lang="en-US" sz="1800">
              <a:solidFill>
                <a:srgbClr val="000000"/>
              </a:solidFill>
              <a:latin typeface="Aptos"/>
            </a:endParaRP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23155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053AE7-B241-FA4D-FEB6-27D2C0FE7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Impact: Favorite Shirt?</a:t>
            </a:r>
            <a:endParaRPr lang="en-US"/>
          </a:p>
        </p:txBody>
      </p:sp>
      <p:pic>
        <p:nvPicPr>
          <p:cNvPr id="4" name="Picture 3" descr="This is a picture of a retail website; however, all images are blank boxes, and every link is generic. For example, product 1&#10;">
            <a:extLst>
              <a:ext uri="{FF2B5EF4-FFF2-40B4-BE49-F238E27FC236}">
                <a16:creationId xmlns:a16="http://schemas.microsoft.com/office/drawing/2014/main" id="{6EA013B9-0971-8979-39EF-6F37EF751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044" y="885151"/>
            <a:ext cx="5926668" cy="5972849"/>
          </a:xfrm>
          <a:prstGeom prst="rect">
            <a:avLst/>
          </a:prstGeom>
        </p:spPr>
      </p:pic>
      <p:sp>
        <p:nvSpPr>
          <p:cNvPr id="2" name="TextBox 1" descr="This is a retail web page that has blank squares for images and non-descriptive text for links. For example, product 1. ">
            <a:extLst>
              <a:ext uri="{FF2B5EF4-FFF2-40B4-BE49-F238E27FC236}">
                <a16:creationId xmlns:a16="http://schemas.microsoft.com/office/drawing/2014/main" id="{66E253F4-9AE6-3329-CCFB-752A139A9B25}"/>
              </a:ext>
            </a:extLst>
          </p:cNvPr>
          <p:cNvSpPr txBox="1"/>
          <p:nvPr/>
        </p:nvSpPr>
        <p:spPr>
          <a:xfrm>
            <a:off x="8661514" y="1275742"/>
            <a:ext cx="29628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A1A"/>
                </a:solidFill>
              </a:rPr>
              <a:t>When links are not descriptive, it’s a guessing game for a screen reader. They must click around until they land in the right place. </a:t>
            </a:r>
          </a:p>
        </p:txBody>
      </p:sp>
    </p:spTree>
    <p:extLst>
      <p:ext uri="{BB962C8B-B14F-4D97-AF65-F5344CB8AC3E}">
        <p14:creationId xmlns:p14="http://schemas.microsoft.com/office/powerpoint/2010/main" val="3329685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EB864F-4D87-5E8C-E830-F9DCB1BF8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47" y="365125"/>
            <a:ext cx="11059287" cy="1325563"/>
          </a:xfrm>
        </p:spPr>
        <p:txBody>
          <a:bodyPr/>
          <a:lstStyle/>
          <a:p>
            <a:r>
              <a:rPr lang="en-US"/>
              <a:t>What You Will Learn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8842739-4E91-67C2-AE87-06A765EB9A3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What it means to have a usable document for a screen reader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Top 10 practical tips from screen readers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The impact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JAWS Examples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Resources 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27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FBBC6-7E42-F373-BD34-E26A6AECB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01CC219-CDB0-BBCD-E38A-DBB581F0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802" y="2467951"/>
            <a:ext cx="9674395" cy="961049"/>
          </a:xfrm>
        </p:spPr>
        <p:txBody>
          <a:bodyPr>
            <a:noAutofit/>
          </a:bodyPr>
          <a:lstStyle/>
          <a:p>
            <a:pPr algn="ctr"/>
            <a:r>
              <a:rPr lang="en-US" sz="5000">
                <a:latin typeface="Open Sans"/>
                <a:ea typeface="Open Sans"/>
                <a:cs typeface="Open Sans"/>
              </a:rPr>
              <a:t>Live JAWS Examples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65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76B4C-5FFC-772D-4795-45AF2AABE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1BEA-4741-8425-D545-91D784EE1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8 - Complete Required Doc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60BD3-A0AC-C360-965D-FFE6B0F57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Specifying a title allows for easier identification.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Document is more searchable. </a:t>
            </a:r>
          </a:p>
          <a:p>
            <a:pPr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Title is spoken when switching apps or when invoking Insert + T</a:t>
            </a:r>
            <a:endParaRPr lang="en-US"/>
          </a:p>
          <a:p>
            <a:pPr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Title will be spoken at the beginning of a PDF</a:t>
            </a:r>
            <a:endParaRPr lang="en-US"/>
          </a:p>
          <a:p>
            <a:pPr marL="0" indent="0" algn="l" rtl="0" fontAlgn="base">
              <a:lnSpc>
                <a:spcPts val="1737"/>
              </a:lnSpc>
              <a:buNone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SOLUTION:</a:t>
            </a:r>
          </a:p>
          <a:p>
            <a:pPr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Provide</a:t>
            </a: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 a concise, descriptive title.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Provide a short description of the document content. 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1214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3EB35F-5296-433F-4C97-59767F75B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Impact: Find Meeting Notes</a:t>
            </a:r>
            <a:endParaRPr lang="en-US"/>
          </a:p>
        </p:txBody>
      </p:sp>
      <p:pic>
        <p:nvPicPr>
          <p:cNvPr id="4" name="Picture 3" descr="This is an image of a file manager on a desktop; however, all of the file titles are generic. For example, document 1">
            <a:extLst>
              <a:ext uri="{FF2B5EF4-FFF2-40B4-BE49-F238E27FC236}">
                <a16:creationId xmlns:a16="http://schemas.microsoft.com/office/drawing/2014/main" id="{B48A8424-D2E3-177A-AF5D-44A9BEFF8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486" y="943268"/>
            <a:ext cx="5963652" cy="5914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51039A-CDB7-B783-B258-AE8D6EAEAAAD}"/>
              </a:ext>
            </a:extLst>
          </p:cNvPr>
          <p:cNvSpPr txBox="1"/>
          <p:nvPr/>
        </p:nvSpPr>
        <p:spPr>
          <a:xfrm>
            <a:off x="8495385" y="1410569"/>
            <a:ext cx="31323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A1A"/>
                </a:solidFill>
              </a:rPr>
              <a:t>If a title is not completed in document properties, it makes it difficult for a screen reader to know where to find that document or when they are in that document. </a:t>
            </a:r>
          </a:p>
        </p:txBody>
      </p:sp>
    </p:spTree>
    <p:extLst>
      <p:ext uri="{BB962C8B-B14F-4D97-AF65-F5344CB8AC3E}">
        <p14:creationId xmlns:p14="http://schemas.microsoft.com/office/powerpoint/2010/main" val="792748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19744-10CE-AF17-6709-DBF55C20B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2DA6D-174D-3F97-8197-DB65BE20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337312"/>
            <a:ext cx="9315006" cy="92579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9 - Ensure Correct Tab and Reading Order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A27D0-3178-EEDE-E99C-FA10DC521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525138"/>
            <a:ext cx="9315006" cy="4899008"/>
          </a:xfrm>
        </p:spPr>
        <p:txBody>
          <a:bodyPr>
            <a:normAutofit/>
          </a:bodyPr>
          <a:lstStyle/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For sighted users, the logical order of a PDF is the visual order on-screen.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When using assistive technology, the tab order determines the order users can navigate the content.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Content includes text, interactive elements, form fields, and links.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Tab order must reflect the logical order of the document.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Reading order is determined by tag order of elements.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order of content in individual tags is determined by the document content tree structure.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Logical structure is created when a document is a tagged PDF. </a:t>
            </a:r>
          </a:p>
          <a:p>
            <a:pPr marL="0" indent="0">
              <a:buNone/>
            </a:pPr>
            <a:endParaRPr lang="en-US" sz="1800"/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274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144ED-4D48-C427-044B-A50F9AB6A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91C65-FE49-8AD9-48E9-A2C9AAB6F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337311"/>
            <a:ext cx="9315006" cy="92579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9 - Ensure Correct Tab and Reading Order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E94B5-A802-2E3D-A7D0-628E3EFBC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>
            <a:normAutofit/>
          </a:bodyPr>
          <a:lstStyle/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reading order is not correct, users may not be able to understand the content.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ptos" panose="020B0004020202020204" pitchFamily="34" charset="0"/>
              </a:rPr>
              <a:t> E</a:t>
            </a: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xample, the use of multiple columns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Visually, reading order makes sense as flowing from the top to bottom of one column, then on to the next.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not properly tagged, a screen reader may read from top to bottom across both columns as if there is only one column. </a:t>
            </a:r>
          </a:p>
          <a:p>
            <a:pPr marL="0" indent="0" algn="l" rtl="0" fontAlgn="base">
              <a:lnSpc>
                <a:spcPts val="1737"/>
              </a:lnSpc>
              <a:buNone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SOLUTION: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Use a PDF authoring tool to set tab and reading order </a:t>
            </a:r>
          </a:p>
          <a:p>
            <a:pPr marL="0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17127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EF1DCE-3E7F-BF0D-9352-57FB6960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Impact: Now Sing!</a:t>
            </a:r>
            <a:endParaRPr lang="en-US"/>
          </a:p>
        </p:txBody>
      </p:sp>
      <p:sp>
        <p:nvSpPr>
          <p:cNvPr id="2" name="Content Placeholder 1" descr="These are lyrics to the song &quot;Twinkle, Twinkle Little Star&quot;; however the lines to these lyrics are scrambled.">
            <a:extLst>
              <a:ext uri="{FF2B5EF4-FFF2-40B4-BE49-F238E27FC236}">
                <a16:creationId xmlns:a16="http://schemas.microsoft.com/office/drawing/2014/main" id="{477F9889-FB9E-CA3C-2368-DBE2DDE9D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700" y="1467932"/>
            <a:ext cx="7943850" cy="3922136"/>
          </a:xfrm>
        </p:spPr>
        <p:txBody>
          <a:bodyPr vert="horz" lIns="91440" tIns="45720" rIns="91440" bIns="45720" numCol="1" rtlCol="0" anchor="t">
            <a:normAutofit fontScale="40000" lnSpcReduction="20000"/>
          </a:bodyPr>
          <a:lstStyle/>
          <a:p>
            <a:pPr marL="0" indent="0">
              <a:buNone/>
            </a:pPr>
            <a:endParaRPr lang="en-US" sz="1200" b="1">
              <a:solidFill>
                <a:srgbClr val="222222"/>
              </a:solidFill>
              <a:latin typeface="Arial"/>
              <a:ea typeface="Open Sans"/>
              <a:cs typeface="Arial"/>
            </a:endParaRPr>
          </a:p>
          <a:p>
            <a:pPr marL="0" indent="0">
              <a:buNone/>
            </a:pPr>
            <a:endParaRPr lang="en-US" sz="1200" b="1">
              <a:solidFill>
                <a:srgbClr val="222222"/>
              </a:solidFill>
              <a:latin typeface="Arial"/>
              <a:ea typeface="Open Sans"/>
              <a:cs typeface="Arial"/>
            </a:endParaRPr>
          </a:p>
          <a:p>
            <a:pPr marL="0" indent="0">
              <a:buNone/>
            </a:pPr>
            <a:r>
              <a:rPr lang="en-US" sz="6000" b="1">
                <a:solidFill>
                  <a:srgbClr val="222222"/>
                </a:solidFill>
                <a:latin typeface="Arial"/>
                <a:ea typeface="Open Sans"/>
                <a:cs typeface="Arial"/>
              </a:rPr>
              <a:t>Up above the world so high,</a:t>
            </a:r>
            <a:endParaRPr lang="en-US" sz="6000" b="1">
              <a:solidFill>
                <a:srgbClr val="222222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7000" b="1">
                <a:solidFill>
                  <a:srgbClr val="222222"/>
                </a:solidFill>
                <a:latin typeface="Arial"/>
                <a:ea typeface="Open Sans"/>
                <a:cs typeface="Arial"/>
              </a:rPr>
              <a:t>How I wonder what you are!</a:t>
            </a:r>
            <a:endParaRPr lang="en-US" sz="7000"/>
          </a:p>
          <a:p>
            <a:pPr marL="0" indent="0">
              <a:buNone/>
            </a:pPr>
            <a:r>
              <a:rPr lang="en-US" sz="6000" b="1">
                <a:solidFill>
                  <a:srgbClr val="222222"/>
                </a:solidFill>
                <a:latin typeface="Arial"/>
                <a:ea typeface="Open Sans"/>
                <a:cs typeface="Arial"/>
              </a:rPr>
              <a:t>Twinkle, twinkle, little star,</a:t>
            </a:r>
            <a:endParaRPr lang="en-US" sz="6000">
              <a:solidFill>
                <a:srgbClr val="222222"/>
              </a:solidFill>
              <a:latin typeface="Arial"/>
              <a:ea typeface="Open Sans"/>
              <a:cs typeface="Arial"/>
            </a:endParaRPr>
          </a:p>
          <a:p>
            <a:pPr marL="0" indent="0">
              <a:buNone/>
            </a:pPr>
            <a:r>
              <a:rPr lang="en-US" sz="6000" b="1">
                <a:solidFill>
                  <a:srgbClr val="222222"/>
                </a:solidFill>
                <a:latin typeface="Arial"/>
                <a:ea typeface="Open Sans"/>
                <a:cs typeface="Arial"/>
              </a:rPr>
              <a:t>Like a diamond in the sky.</a:t>
            </a:r>
            <a:br>
              <a:rPr lang="en-US" sz="1200" b="1">
                <a:latin typeface="Arial"/>
                <a:cs typeface="Arial"/>
              </a:rPr>
            </a:br>
            <a:endParaRPr lang="en-US" sz="1200" b="1">
              <a:solidFill>
                <a:srgbClr val="222222"/>
              </a:solidFill>
              <a:latin typeface="Arial"/>
              <a:ea typeface="Open Sans"/>
              <a:cs typeface="Arial"/>
            </a:endParaRPr>
          </a:p>
          <a:p>
            <a:pPr marL="0" indent="0">
              <a:buNone/>
            </a:pPr>
            <a:br>
              <a:rPr lang="en-US" sz="1200" b="1">
                <a:latin typeface="Arial"/>
                <a:cs typeface="Arial"/>
              </a:rPr>
            </a:br>
            <a:endParaRPr lang="en-US" sz="1200" b="1">
              <a:solidFill>
                <a:srgbClr val="222222"/>
              </a:solidFill>
              <a:latin typeface="Arial"/>
              <a:ea typeface="Open Sans"/>
              <a:cs typeface="Arial"/>
            </a:endParaRPr>
          </a:p>
          <a:p>
            <a:pPr marL="0" indent="0">
              <a:buNone/>
            </a:pPr>
            <a:br>
              <a:rPr lang="en-US" sz="1200" b="1">
                <a:latin typeface="Arial"/>
                <a:cs typeface="Arial"/>
              </a:rPr>
            </a:br>
            <a:endParaRPr lang="en-US" sz="1200" b="1">
              <a:solidFill>
                <a:srgbClr val="222222"/>
              </a:solidFill>
              <a:latin typeface="Arial"/>
              <a:ea typeface="Open Sans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1398B2-812A-FB75-EF79-C52E2745D9B9}"/>
              </a:ext>
            </a:extLst>
          </p:cNvPr>
          <p:cNvSpPr txBox="1"/>
          <p:nvPr/>
        </p:nvSpPr>
        <p:spPr>
          <a:xfrm>
            <a:off x="8073147" y="1985253"/>
            <a:ext cx="3547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A1A"/>
                </a:solidFill>
              </a:rPr>
              <a:t>If the tabbing order does not flow as the text does visually, content is scrambled; therefore, completely out of context.</a:t>
            </a:r>
          </a:p>
        </p:txBody>
      </p:sp>
    </p:spTree>
    <p:extLst>
      <p:ext uri="{BB962C8B-B14F-4D97-AF65-F5344CB8AC3E}">
        <p14:creationId xmlns:p14="http://schemas.microsoft.com/office/powerpoint/2010/main" val="1153066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FBBC6-7E42-F373-BD34-E26A6AECB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01CC219-CDB0-BBCD-E38A-DBB581F0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802" y="2467951"/>
            <a:ext cx="9674395" cy="961049"/>
          </a:xfrm>
        </p:spPr>
        <p:txBody>
          <a:bodyPr>
            <a:noAutofit/>
          </a:bodyPr>
          <a:lstStyle/>
          <a:p>
            <a:pPr algn="ctr"/>
            <a:r>
              <a:rPr lang="en-US" sz="5000">
                <a:latin typeface="Open Sans"/>
                <a:ea typeface="Open Sans"/>
                <a:cs typeface="Open Sans"/>
              </a:rPr>
              <a:t>Live JAWS Examples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47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9A38B-36E3-3619-0722-98E1741C3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19E2-8D5D-D581-1F63-A4F11F33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10 - Use Built-in Accessibility Checker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13F70-5B8E-7DDB-DD4D-38D890C72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Use the built-in accessibility</a:t>
            </a:r>
            <a:r>
              <a:rPr lang="en-US" sz="1800" kern="100">
                <a:latin typeface="Aptos"/>
                <a:ea typeface="Aptos" panose="020B0004020202020204" pitchFamily="34" charset="0"/>
                <a:cs typeface="Times New Roman"/>
              </a:rPr>
              <a:t> </a:t>
            </a:r>
            <a:r>
              <a:rPr lang="en-US" sz="1800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checker</a:t>
            </a:r>
            <a:endParaRPr lang="en-US"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latin typeface="Aptos"/>
                <a:ea typeface="Aptos" panose="020B0004020202020204" pitchFamily="34" charset="0"/>
                <a:cs typeface="Times New Roman"/>
              </a:rPr>
              <a:t>Once the automated check</a:t>
            </a:r>
            <a:r>
              <a:rPr lang="en-US" sz="1800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1800" kern="100">
                <a:latin typeface="Aptos"/>
                <a:ea typeface="Aptos" panose="020B0004020202020204" pitchFamily="34" charset="0"/>
                <a:cs typeface="Times New Roman"/>
              </a:rPr>
              <a:t>is complete, manually review and make corrections. </a:t>
            </a:r>
            <a:endParaRPr lang="en-US" sz="1800" kern="100">
              <a:latin typeface="Aptos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800" kern="100">
                <a:latin typeface="Aptos"/>
                <a:ea typeface="Open Sans"/>
                <a:cs typeface="Times New Roman"/>
              </a:rPr>
              <a:t>The accessibility checker WILL NOT find all accessibility issues- yet it's more efficient to let the automate tool take care of the low lying fruit. </a:t>
            </a:r>
            <a:endParaRPr lang="en-US" sz="1800" kern="100">
              <a:latin typeface="Aptos"/>
              <a:cs typeface="Times New Roman"/>
            </a:endParaRPr>
          </a:p>
          <a:p>
            <a:pPr marL="0" indent="0">
              <a:buNone/>
              <a:tabLst>
                <a:tab pos="457200" algn="l"/>
              </a:tabLst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63604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03FD4-A926-1813-69AD-71F833AFC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584F-79A6-4C42-4F75-ACC291738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85C42-2C93-161D-7756-CC905B516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002" y="5322709"/>
            <a:ext cx="8034197" cy="1146186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latin typeface="Open Sans"/>
                <a:ea typeface="Open Sans"/>
                <a:cs typeface="Open Sans"/>
              </a:rPr>
              <a:t>Visit the Freedom Scientific Resources page</a:t>
            </a:r>
          </a:p>
          <a:p>
            <a:pPr marL="0" indent="0">
              <a:buNone/>
            </a:pPr>
            <a:r>
              <a:rPr lang="en-US" sz="1800">
                <a:latin typeface="Open Sans"/>
                <a:ea typeface="Open Sans"/>
                <a:cs typeface="Open Sans"/>
              </a:rPr>
              <a:t>https://www.freedomscientific.com/resources </a:t>
            </a:r>
          </a:p>
        </p:txBody>
      </p:sp>
      <p:pic>
        <p:nvPicPr>
          <p:cNvPr id="4" name="Picture 3" descr="QR code - Freedom Scientific Resources web page.">
            <a:extLst>
              <a:ext uri="{FF2B5EF4-FFF2-40B4-BE49-F238E27FC236}">
                <a16:creationId xmlns:a16="http://schemas.microsoft.com/office/drawing/2014/main" id="{C76C65DA-C676-4566-87D3-B61179BB5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15" y="887217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61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6A70603-4B2D-A2C3-492D-D37ADDD8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834" y="126018"/>
            <a:ext cx="9315450" cy="925513"/>
          </a:xfrm>
        </p:spPr>
        <p:txBody>
          <a:bodyPr/>
          <a:lstStyle/>
          <a:p>
            <a:r>
              <a:rPr lang="en-US"/>
              <a:t>Introducing the Insert + J Club!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5A6AA3-7C71-DE2C-A373-E7415C7BA6AD}"/>
              </a:ext>
            </a:extLst>
          </p:cNvPr>
          <p:cNvSpPr txBox="1"/>
          <p:nvPr/>
        </p:nvSpPr>
        <p:spPr>
          <a:xfrm>
            <a:off x="1521946" y="1350864"/>
            <a:ext cx="67180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Connecting JAWS users worldwide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Exclusive content for members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Virtual social events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In-person meet and greets at various conventions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Opportunity to give targeted feedback on products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Early access to what’s new in product releases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 UP BEFORE MARCH 15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BE ENTERED INTO A DRAWING FOR 90 FREE MINUTES WITH AIRA!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6B6047-6884-5404-4700-282E30B62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142" y="5149352"/>
            <a:ext cx="2850573" cy="68774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E0D701-5EBC-A98B-83CE-28C9CDD364EA}"/>
              </a:ext>
            </a:extLst>
          </p:cNvPr>
          <p:cNvSpPr txBox="1"/>
          <p:nvPr/>
        </p:nvSpPr>
        <p:spPr>
          <a:xfrm>
            <a:off x="7641170" y="1154854"/>
            <a:ext cx="4400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C75B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 More and Sign Up at FreedomScientific.com/InsertJClub</a:t>
            </a:r>
          </a:p>
        </p:txBody>
      </p:sp>
      <p:pic>
        <p:nvPicPr>
          <p:cNvPr id="4" name="Picture 3" descr="A QR code link to InsertJClub">
            <a:extLst>
              <a:ext uri="{FF2B5EF4-FFF2-40B4-BE49-F238E27FC236}">
                <a16:creationId xmlns:a16="http://schemas.microsoft.com/office/drawing/2014/main" id="{6D8C237E-1003-FE37-21A9-8826AB241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992" y="1716085"/>
            <a:ext cx="3202873" cy="329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63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6265D-DF52-3455-6905-76A146C9E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2B40B7-A63D-20C7-1E28-8F7D132E3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47" y="365125"/>
            <a:ext cx="11059287" cy="1325563"/>
          </a:xfrm>
        </p:spPr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Screen Reader Friendly Doc Means...</a:t>
            </a: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3C96237-A131-419E-ED95-D133855E9F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b="1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Equal Access to Information:</a:t>
            </a:r>
            <a:r>
              <a:rPr lang="en-US" sz="1800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Ensures individuals using screen readers can perceive and understand the same content as everyone else.</a:t>
            </a: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b="1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Seamless Interaction:</a:t>
            </a:r>
            <a:r>
              <a:rPr lang="en-US" sz="1800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Enables users to navigate, input data, and engage with digital documents without barriers.</a:t>
            </a: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b="1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Full and Independent Use:</a:t>
            </a:r>
            <a:r>
              <a:rPr lang="en-US" sz="1800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Allows individuals with disabilities to utilize services without limitations, ensuring equal participation.</a:t>
            </a: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27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ACFA8D-80FD-A537-0AD5-7CD794202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787" y="2207609"/>
            <a:ext cx="4004426" cy="1325563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61050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3756FD4-9481-578D-C3BC-004335DE1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802" y="2467951"/>
            <a:ext cx="9674395" cy="961049"/>
          </a:xfrm>
        </p:spPr>
        <p:txBody>
          <a:bodyPr>
            <a:noAutofit/>
          </a:bodyPr>
          <a:lstStyle/>
          <a:p>
            <a:pPr algn="ctr"/>
            <a:r>
              <a:rPr lang="en-US" sz="5000">
                <a:latin typeface="Open Sans"/>
                <a:ea typeface="Open Sans"/>
                <a:cs typeface="Open Sans"/>
              </a:rPr>
              <a:t>Top 10 Tips from Screen Readers </a:t>
            </a:r>
            <a:endParaRPr lang="en-US" sz="5000"/>
          </a:p>
        </p:txBody>
      </p:sp>
    </p:spTree>
    <p:extLst>
      <p:ext uri="{BB962C8B-B14F-4D97-AF65-F5344CB8AC3E}">
        <p14:creationId xmlns:p14="http://schemas.microsoft.com/office/powerpoint/2010/main" val="190697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27AA7-09BA-EAF1-C06B-77145E511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EA415-CCCA-3093-3E7A-EAA7F0ADD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1 - Use Numbered and Bulleted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513AE-E67E-6B2D-6850-C366CD272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Logical, easy</a:t>
            </a: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 to understand and navigate. </a:t>
            </a:r>
          </a:p>
          <a:p>
            <a:pPr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Screen readers can skip over lists, more efficient </a:t>
            </a:r>
          </a:p>
          <a:p>
            <a:pPr marL="0" indent="0" fontAlgn="base">
              <a:lnSpc>
                <a:spcPts val="1737"/>
              </a:lnSpc>
              <a:buNone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SOLUTION:</a:t>
            </a:r>
          </a:p>
          <a:p>
            <a:pPr algn="l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Use a numbered list to convey steps in a process or number of parts. </a:t>
            </a:r>
            <a:endParaRPr lang="en-US">
              <a:latin typeface="Aptos"/>
              <a:ea typeface="Open Sans"/>
              <a:cs typeface="Open Sans"/>
            </a:endParaRP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Use a bulleted list to convey related items. </a:t>
            </a:r>
          </a:p>
          <a:p>
            <a:pPr marL="0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08165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82CD081A-9D63-85DB-9721-28A1A6F37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47" y="365125"/>
            <a:ext cx="310335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>
                <a:latin typeface="Open Sans"/>
                <a:ea typeface="Open Sans"/>
                <a:cs typeface="Open Sans"/>
              </a:rPr>
              <a:t>Impact: Find The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sz="4000">
                <a:latin typeface="Open Sans"/>
                <a:ea typeface="Open Sans"/>
                <a:cs typeface="Open Sans"/>
              </a:rPr>
              <a:t>Ingredients </a:t>
            </a:r>
            <a:endParaRPr lang="en-US" sz="4000"/>
          </a:p>
        </p:txBody>
      </p:sp>
      <p:pic>
        <p:nvPicPr>
          <p:cNvPr id="4" name="Picture 3" descr="Apple pie recipe with instructions, ingredients, and pricing">
            <a:extLst>
              <a:ext uri="{FF2B5EF4-FFF2-40B4-BE49-F238E27FC236}">
                <a16:creationId xmlns:a16="http://schemas.microsoft.com/office/drawing/2014/main" id="{95A6047B-5D02-149E-DFFE-840DDDD7B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81" y="595223"/>
            <a:ext cx="6804334" cy="5672394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2F8575-B492-5004-5FB7-CF350C531E9D}"/>
              </a:ext>
            </a:extLst>
          </p:cNvPr>
          <p:cNvSpPr txBox="1"/>
          <p:nvPr/>
        </p:nvSpPr>
        <p:spPr>
          <a:xfrm>
            <a:off x="749030" y="2451370"/>
            <a:ext cx="28577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This is what a screen reader has to work with when there are no bulleted or numbered list.</a:t>
            </a:r>
          </a:p>
        </p:txBody>
      </p:sp>
    </p:spTree>
    <p:extLst>
      <p:ext uri="{BB962C8B-B14F-4D97-AF65-F5344CB8AC3E}">
        <p14:creationId xmlns:p14="http://schemas.microsoft.com/office/powerpoint/2010/main" val="1703289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286DC-16BC-2BD4-BE20-E89887918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FBE4F-F977-D41E-3EA0-04175CA5E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2 - Apply  Headings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D1FE2-EFF3-53BF-BD54-559CAD8E9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lvl="0">
              <a:buFont typeface="Wingdings" panose="05050102010706020507" pitchFamily="18" charset="2"/>
              <a:buChar char="§"/>
              <a:tabLst>
                <a:tab pos="228600" algn="l"/>
              </a:tabLst>
            </a:pPr>
            <a:r>
              <a:rPr lang="en-US" sz="1800" kern="100">
                <a:latin typeface="Open Sans"/>
                <a:ea typeface="Open Sans"/>
                <a:cs typeface="Open Sans"/>
              </a:rPr>
              <a:t>Signify</a:t>
            </a:r>
            <a:r>
              <a:rPr lang="en-US" sz="1800" kern="100">
                <a:effectLst/>
                <a:latin typeface="Open Sans"/>
                <a:ea typeface="Open Sans"/>
                <a:cs typeface="Open Sans"/>
              </a:rPr>
              <a:t> titles and sections within a document.</a:t>
            </a:r>
            <a:endParaRPr lang="en-US">
              <a:latin typeface="Open Sans"/>
              <a:ea typeface="Open Sans"/>
              <a:cs typeface="Open Sans"/>
            </a:endParaRPr>
          </a:p>
          <a:p>
            <a:pPr lvl="0">
              <a:buFont typeface="Wingdings" panose="05050102010706020507" pitchFamily="18" charset="2"/>
              <a:buChar char="§"/>
              <a:tabLst>
                <a:tab pos="228600" algn="l"/>
              </a:tabLst>
            </a:pPr>
            <a:r>
              <a:rPr lang="en-US" sz="1800" kern="100">
                <a:latin typeface="Open Sans"/>
                <a:ea typeface="Open Sans"/>
                <a:cs typeface="Open Sans"/>
              </a:rPr>
              <a:t>C</a:t>
            </a:r>
            <a:r>
              <a:rPr lang="en-US" sz="1800" kern="100">
                <a:effectLst/>
                <a:latin typeface="Open Sans"/>
                <a:ea typeface="Open Sans"/>
                <a:cs typeface="Open Sans"/>
              </a:rPr>
              <a:t>rucial for screen reader users to navigate efficiently.</a:t>
            </a:r>
            <a:endParaRPr lang="en-US">
              <a:latin typeface="Open Sans"/>
              <a:ea typeface="Open Sans"/>
              <a:cs typeface="Open Sans"/>
            </a:endParaRPr>
          </a:p>
          <a:p>
            <a:pPr>
              <a:buFont typeface="Wingdings" panose="05050102010706020507" pitchFamily="18" charset="2"/>
              <a:buChar char="§"/>
              <a:tabLst>
                <a:tab pos="228600" algn="l"/>
              </a:tabLst>
            </a:pPr>
            <a:r>
              <a:rPr lang="en-US" sz="1800" kern="100">
                <a:latin typeface="Open Sans"/>
                <a:ea typeface="Open Sans"/>
                <a:cs typeface="Open Sans"/>
              </a:rPr>
              <a:t>Visually styled text without </a:t>
            </a:r>
            <a:r>
              <a:rPr lang="en-US" sz="1800" kern="100">
                <a:effectLst/>
                <a:latin typeface="Open Sans"/>
                <a:ea typeface="Open Sans"/>
                <a:cs typeface="Open Sans"/>
              </a:rPr>
              <a:t>h tags will not </a:t>
            </a:r>
            <a:r>
              <a:rPr lang="en-US" sz="1800" kern="100">
                <a:latin typeface="Open Sans"/>
                <a:ea typeface="Open Sans"/>
                <a:cs typeface="Open Sans"/>
              </a:rPr>
              <a:t>be recognized </a:t>
            </a:r>
            <a:r>
              <a:rPr lang="en-US" sz="1800" kern="100">
                <a:effectLst/>
                <a:latin typeface="Open Sans"/>
                <a:ea typeface="Open Sans"/>
                <a:cs typeface="Open Sans"/>
              </a:rPr>
              <a:t>as a heading</a:t>
            </a:r>
            <a:r>
              <a:rPr lang="en-US" sz="1800" kern="100">
                <a:latin typeface="Open Sans"/>
                <a:ea typeface="Open Sans"/>
                <a:cs typeface="Open Sans"/>
              </a:rPr>
              <a:t> by JAWS</a:t>
            </a:r>
            <a:r>
              <a:rPr lang="en-US" sz="1800" kern="100">
                <a:effectLst/>
                <a:latin typeface="Open Sans"/>
                <a:ea typeface="Open Sans"/>
                <a:cs typeface="Open Sans"/>
              </a:rPr>
              <a:t>.</a:t>
            </a:r>
            <a:endParaRPr lang="en-US">
              <a:latin typeface="Open Sans"/>
              <a:ea typeface="Open Sans"/>
              <a:cs typeface="Open Sans"/>
            </a:endParaRPr>
          </a:p>
          <a:p>
            <a:pPr marL="0" indent="0">
              <a:buNone/>
              <a:tabLst>
                <a:tab pos="228600" algn="l"/>
              </a:tabLst>
            </a:pPr>
            <a:r>
              <a:rPr lang="en-US" sz="1800" kern="100">
                <a:latin typeface="Open Sans"/>
                <a:ea typeface="Open Sans"/>
                <a:cs typeface="Open Sans"/>
              </a:rPr>
              <a:t>Solution</a:t>
            </a:r>
          </a:p>
          <a:p>
            <a:pPr>
              <a:tabLst>
                <a:tab pos="228600" algn="l"/>
              </a:tabLst>
            </a:pPr>
            <a:r>
              <a:rPr lang="en-US" sz="1800" kern="100">
                <a:latin typeface="Open Sans"/>
                <a:ea typeface="Open Sans"/>
                <a:cs typeface="Open Sans"/>
              </a:rPr>
              <a:t>To ensure proper recognition and readability, always use </a:t>
            </a:r>
            <a:r>
              <a:rPr lang="en-US" sz="1800" kern="100">
                <a:effectLst/>
                <a:latin typeface="Open Sans"/>
                <a:ea typeface="Open Sans"/>
                <a:cs typeface="Open Sans"/>
              </a:rPr>
              <a:t>h tags.</a:t>
            </a:r>
          </a:p>
          <a:p>
            <a:pPr marL="342900" indent="-342900">
              <a:lnSpc>
                <a:spcPct val="114999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endParaRPr lang="en-US" sz="1800" kern="100">
              <a:latin typeface="Aptos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839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86C778-404B-8491-D404-78DA5D7C0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Impact: Lifestyle Section? </a:t>
            </a:r>
            <a:endParaRPr lang="en-US"/>
          </a:p>
        </p:txBody>
      </p:sp>
      <p:pic>
        <p:nvPicPr>
          <p:cNvPr id="2" name="Picture 1" descr="A vintage newspaper with no formatting making headings impossible to find. ">
            <a:extLst>
              <a:ext uri="{FF2B5EF4-FFF2-40B4-BE49-F238E27FC236}">
                <a16:creationId xmlns:a16="http://schemas.microsoft.com/office/drawing/2014/main" id="{B8BF40E9-B720-7F73-091F-0C37A4A48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237" y="856876"/>
            <a:ext cx="5682000" cy="57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5A29C6-4324-361B-ECC5-16DD188D7075}"/>
              </a:ext>
            </a:extLst>
          </p:cNvPr>
          <p:cNvSpPr txBox="1"/>
          <p:nvPr/>
        </p:nvSpPr>
        <p:spPr>
          <a:xfrm>
            <a:off x="8137997" y="1767884"/>
            <a:ext cx="34825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A1A"/>
                </a:solidFill>
              </a:rPr>
              <a:t>This is what a screen reader has to work with when there are not appropriate heading styles. </a:t>
            </a:r>
          </a:p>
        </p:txBody>
      </p:sp>
    </p:spTree>
    <p:extLst>
      <p:ext uri="{BB962C8B-B14F-4D97-AF65-F5344CB8AC3E}">
        <p14:creationId xmlns:p14="http://schemas.microsoft.com/office/powerpoint/2010/main" val="3823078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50C49-8F33-862D-C6C4-C7E8BCD67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0223A-2D8E-39BA-EE72-35E94BC8C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3 - Use Table Headers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21914-E77C-3BB1-7E84-927E385AE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Tables without proper headers make data difficult to interpret. </a:t>
            </a:r>
          </a:p>
          <a:p>
            <a:pPr marL="0" indent="0" fontAlgn="base">
              <a:lnSpc>
                <a:spcPts val="1737"/>
              </a:lnSpc>
              <a:buNone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SOLUTION:</a:t>
            </a:r>
          </a:p>
          <a:p>
            <a:pPr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Use table headers </a:t>
            </a: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 by selecting option to "repeat as header" when creating table</a:t>
            </a:r>
            <a:endParaRPr lang="en-US">
              <a:solidFill>
                <a:srgbClr val="383838"/>
              </a:solidFill>
              <a:latin typeface="Aptos"/>
              <a:ea typeface="Open Sans"/>
              <a:cs typeface="Open Sans"/>
            </a:endParaRPr>
          </a:p>
          <a:p>
            <a:pPr algn="l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JAWS will announce the number of columns and rows. </a:t>
            </a:r>
            <a:endParaRPr lang="en-US" b="0" i="0">
              <a:solidFill>
                <a:srgbClr val="383838"/>
              </a:solidFill>
              <a:effectLst/>
              <a:latin typeface="Aptos"/>
              <a:ea typeface="Open Sans"/>
              <a:cs typeface="Open Sans"/>
            </a:endParaRP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Table headings will be read as users navigate, making the data easy to understand. </a:t>
            </a:r>
          </a:p>
          <a:p>
            <a:pPr algn="l" rtl="0" fontAlgn="base">
              <a:lnSpc>
                <a:spcPts val="1737"/>
              </a:lnSpc>
              <a:spcAft>
                <a:spcPts val="800"/>
              </a:spcAft>
            </a:pPr>
            <a:endParaRPr lang="en-US" sz="14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49321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PG Colors">
      <a:dk1>
        <a:srgbClr val="1C75BC"/>
      </a:dk1>
      <a:lt1>
        <a:srgbClr val="FFFFFF"/>
      </a:lt1>
      <a:dk2>
        <a:srgbClr val="666666"/>
      </a:dk2>
      <a:lt2>
        <a:srgbClr val="FCB316"/>
      </a:lt2>
      <a:accent1>
        <a:srgbClr val="DFDFDF"/>
      </a:accent1>
      <a:accent2>
        <a:srgbClr val="DA1640"/>
      </a:accent2>
      <a:accent3>
        <a:srgbClr val="20B74A"/>
      </a:accent3>
      <a:accent4>
        <a:srgbClr val="46BFCE"/>
      </a:accent4>
      <a:accent5>
        <a:srgbClr val="8F2653"/>
      </a:accent5>
      <a:accent6>
        <a:srgbClr val="148790"/>
      </a:accent6>
      <a:hlink>
        <a:srgbClr val="1C75BC"/>
      </a:hlink>
      <a:folHlink>
        <a:srgbClr val="6239B4"/>
      </a:folHlink>
    </a:clrScheme>
    <a:fontScheme name="TPG Font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eal New template TPGi (002)  -  Read-Only" id="{3A9E05F6-C963-4FDF-A049-A7878B522062}" vid="{E839ECBB-1FC0-4F1E-B943-1FB4B6E53C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CAA9C6935FCD4BA9104C6531E90660" ma:contentTypeVersion="15" ma:contentTypeDescription="Create a new document." ma:contentTypeScope="" ma:versionID="7e6635590ef10b256f13cf87b126d6f9">
  <xsd:schema xmlns:xsd="http://www.w3.org/2001/XMLSchema" xmlns:xs="http://www.w3.org/2001/XMLSchema" xmlns:p="http://schemas.microsoft.com/office/2006/metadata/properties" xmlns:ns2="4f58b0fc-628b-4a5b-870f-b13d511109f3" xmlns:ns3="65c834fa-11a6-47d1-bee8-3048a154f649" targetNamespace="http://schemas.microsoft.com/office/2006/metadata/properties" ma:root="true" ma:fieldsID="f624cdb4f8d8e3817e34875b1071d9c6" ns2:_="" ns3:_="">
    <xsd:import namespace="4f58b0fc-628b-4a5b-870f-b13d511109f3"/>
    <xsd:import namespace="65c834fa-11a6-47d1-bee8-3048a154f64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58b0fc-628b-4a5b-870f-b13d511109f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83224ab1-8603-4046-9448-a29b883e1469}" ma:internalName="TaxCatchAll" ma:showField="CatchAllData" ma:web="4f58b0fc-628b-4a5b-870f-b13d511109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c834fa-11a6-47d1-bee8-3048a154f6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9df455f-ac17-476a-94c9-bef5d4aee7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c834fa-11a6-47d1-bee8-3048a154f649">
      <Terms xmlns="http://schemas.microsoft.com/office/infopath/2007/PartnerControls"/>
    </lcf76f155ced4ddcb4097134ff3c332f>
    <TaxCatchAll xmlns="4f58b0fc-628b-4a5b-870f-b13d511109f3" xsi:nil="true"/>
    <_dlc_DocId xmlns="4f58b0fc-628b-4a5b-870f-b13d511109f3">H3CUSPM23HH3-1341710939-83925</_dlc_DocId>
    <_dlc_DocIdUrl xmlns="4f58b0fc-628b-4a5b-870f-b13d511109f3">
      <Url>https://visperoinc.sharepoint.com/sites/TPGInteractive/_layouts/15/DocIdRedir.aspx?ID=H3CUSPM23HH3-1341710939-83925</Url>
      <Description>H3CUSPM23HH3-1341710939-83925</Description>
    </_dlc_DocIdUrl>
  </documentManagement>
</p:properties>
</file>

<file path=customXml/itemProps1.xml><?xml version="1.0" encoding="utf-8"?>
<ds:datastoreItem xmlns:ds="http://schemas.openxmlformats.org/officeDocument/2006/customXml" ds:itemID="{17AB1176-82E4-4D6D-86F7-D59AADE924C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E17442B-577D-4F84-B92C-B5B80EA012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BAA485-AD59-4D4E-90BD-B2C16688F383}">
  <ds:schemaRefs>
    <ds:schemaRef ds:uri="4f58b0fc-628b-4a5b-870f-b13d511109f3"/>
    <ds:schemaRef ds:uri="65c834fa-11a6-47d1-bee8-3048a154f6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D26F0403-C891-424C-84E1-6549F61C6382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4f58b0fc-628b-4a5b-870f-b13d511109f3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65c834fa-11a6-47d1-bee8-3048a154f64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1311</Words>
  <Application>Microsoft Office PowerPoint</Application>
  <PresentationFormat>Widescreen</PresentationFormat>
  <Paragraphs>166</Paragraphs>
  <Slides>30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HGGothicE</vt:lpstr>
      <vt:lpstr>Aptos</vt:lpstr>
      <vt:lpstr>Arial</vt:lpstr>
      <vt:lpstr>Arial,Sans-Serif</vt:lpstr>
      <vt:lpstr>Calibri</vt:lpstr>
      <vt:lpstr>Open Sans</vt:lpstr>
      <vt:lpstr>Segoe UI</vt:lpstr>
      <vt:lpstr>Symbol</vt:lpstr>
      <vt:lpstr>Times New Roman</vt:lpstr>
      <vt:lpstr>Wingdings</vt:lpstr>
      <vt:lpstr>Office Theme</vt:lpstr>
      <vt:lpstr>Talk To Me JAWS! 10 Tips To Make Documents More Screen Reader Friendly </vt:lpstr>
      <vt:lpstr>What You Will Learn </vt:lpstr>
      <vt:lpstr>Screen Reader Friendly Doc Means...</vt:lpstr>
      <vt:lpstr>Top 10 Tips from Screen Readers </vt:lpstr>
      <vt:lpstr>1 - Use Numbered and Bulleted Lists</vt:lpstr>
      <vt:lpstr>Impact: Find The Ingredients </vt:lpstr>
      <vt:lpstr>2 - Apply  Headings Styles</vt:lpstr>
      <vt:lpstr>Impact: Lifestyle Section? </vt:lpstr>
      <vt:lpstr>3 - Use Table Headers</vt:lpstr>
      <vt:lpstr>Impact: Electricity Over $500?</vt:lpstr>
      <vt:lpstr>4 - Use Clear Form Labels </vt:lpstr>
      <vt:lpstr>Impact: Where Do You Put Date of Birth?</vt:lpstr>
      <vt:lpstr>JAWS Examples</vt:lpstr>
      <vt:lpstr>5 - Alternative Text</vt:lpstr>
      <vt:lpstr>Impact: May I Take Your Order?</vt:lpstr>
      <vt:lpstr>6 - Use Inline Images </vt:lpstr>
      <vt:lpstr>Impact: As You Can See Here...</vt:lpstr>
      <vt:lpstr>7 - Use Descriptive/ Meaningful Links</vt:lpstr>
      <vt:lpstr>Impact: Favorite Shirt?</vt:lpstr>
      <vt:lpstr>Live JAWS Examples</vt:lpstr>
      <vt:lpstr>8 - Complete Required Doc Properties</vt:lpstr>
      <vt:lpstr>Impact: Find Meeting Notes</vt:lpstr>
      <vt:lpstr>9 - Ensure Correct Tab and Reading Order </vt:lpstr>
      <vt:lpstr>9 - Ensure Correct Tab and Reading Order 2</vt:lpstr>
      <vt:lpstr>Impact: Now Sing!</vt:lpstr>
      <vt:lpstr>Live JAWS Examples</vt:lpstr>
      <vt:lpstr>10 - Use Built-in Accessibility Checker</vt:lpstr>
      <vt:lpstr>Resources</vt:lpstr>
      <vt:lpstr>Introducing the Insert + J Club!</vt:lpstr>
      <vt:lpstr>Questions?</vt:lpstr>
    </vt:vector>
  </TitlesOfParts>
  <Company>Vispero,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 to Me JAWS!</dc:title>
  <dc:subject>Making documents easier to read with screen readers</dc:subject>
  <dc:creator>Vispero</dc:creator>
  <cp:keywords>JAWS;accessibility</cp:keywords>
  <cp:lastModifiedBy>Karl Scott</cp:lastModifiedBy>
  <cp:revision>5</cp:revision>
  <dcterms:created xsi:type="dcterms:W3CDTF">2021-01-11T20:23:06Z</dcterms:created>
  <dcterms:modified xsi:type="dcterms:W3CDTF">2025-03-13T20:50:54Z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0x010100E5CAA9C6935FCD4BA9104C6531E90660</vt:lpwstr>
  </property>
  <property fmtid="{D5CDD505-2E9C-101B-9397-08002B2CF9AE}" pid="3" name="_dlc_DocIdItemGuid">
    <vt:lpwstr>0084a213-12e6-4049-ba37-e9689fc03c0a</vt:lpwstr>
  </property>
  <property fmtid="{D5CDD505-2E9C-101B-9397-08002B2CF9AE}" pid="4" name="MediaServiceImageTags">
    <vt:lpwstr/>
  </property>
</Properties>
</file>