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1"/>
    <p:sldMasterId id="2147483827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3" r:id="rId4"/>
    <p:sldId id="257" r:id="rId5"/>
    <p:sldId id="258" r:id="rId6"/>
    <p:sldId id="259" r:id="rId7"/>
    <p:sldId id="260" r:id="rId8"/>
    <p:sldId id="265" r:id="rId9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B2B2B2"/>
    <a:srgbClr val="00CC00"/>
    <a:srgbClr val="0000FF"/>
    <a:srgbClr val="CC00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9422" autoAdjust="0"/>
  </p:normalViewPr>
  <p:slideViewPr>
    <p:cSldViewPr snapToGrid="0">
      <p:cViewPr varScale="1">
        <p:scale>
          <a:sx n="109" d="100"/>
          <a:sy n="109" d="100"/>
        </p:scale>
        <p:origin x="52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>
            <a:extLst>
              <a:ext uri="{FF2B5EF4-FFF2-40B4-BE49-F238E27FC236}">
                <a16:creationId xmlns:a16="http://schemas.microsoft.com/office/drawing/2014/main" id="{3EBDBD6B-3A3E-BB16-28A5-EF29FBA71E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defTabSz="9207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4A6C3A7C-CC3C-DE52-0D2B-CA976A3BD7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2997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07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76164" name="Rectangle 4">
            <a:extLst>
              <a:ext uri="{FF2B5EF4-FFF2-40B4-BE49-F238E27FC236}">
                <a16:creationId xmlns:a16="http://schemas.microsoft.com/office/drawing/2014/main" id="{01BCC11F-E8DA-9F6C-AB55-CB89D012AE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734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07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76165" name="Rectangle 5">
            <a:extLst>
              <a:ext uri="{FF2B5EF4-FFF2-40B4-BE49-F238E27FC236}">
                <a16:creationId xmlns:a16="http://schemas.microsoft.com/office/drawing/2014/main" id="{D75A6FEB-37D1-A850-C937-7667F587203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15388"/>
            <a:ext cx="2997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fld id="{AA1E9828-141F-48E2-A9A4-D489707F7D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B971AA8-7BA6-8B63-60D5-C42A001232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3772C65-58F2-1853-FC87-D7EADAA93C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8988178-6F47-CF8F-6123-3ACD0039B9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5229D9F-608F-95FE-5EB7-D572F84FCB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A2EC69A-CD74-6A6D-818D-2CF4EBE106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5D9A00A-DD9C-A08D-2E91-ECD0C1BB2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0E3FFC9-AD4A-44AD-8D5C-C62D0935FB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8567F89-FB76-7479-72A2-C9A316CE7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823FC6-7AD6-449F-B874-E26FE514E04A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4867158-0CD9-7093-C167-BB83E4270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42E509F-34F7-D965-F603-8EC0E734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AFED812-CA28-3A0B-A3C4-AD960698B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87F451-5975-4986-9B7A-9121E715EF1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81F1B8C-4001-09DF-05EE-A6B433B03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E3F1CC3-6CCA-923E-06E2-EA14A44AA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433C0C7-C0B1-2E23-B3CE-9900E5BA8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4FBDD8-C49B-4400-A650-89C4159A501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AE410E8-51B1-CCD3-BFD5-62925F6FA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D257541-6EBC-A0DD-3FAD-0EB9B7785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1809D03-6F93-F1D1-EC5D-3547DF493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B27DA6-BCBF-4C6B-A9F3-ECC9972CE1C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97AF02B-DA32-60E9-F379-44670721E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E9ADE36-9F9D-3EC1-345C-A88F40D2E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74EF6EE-B2D5-D95C-2DBF-EAF284AC3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9702A6-FE53-47C5-B696-CBAA7619AEE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86888FC-7BDC-DA0E-46AF-5375D7A4F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C998212-4AE6-3294-523F-612968634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E026B21-F633-DCD5-9B04-B8001FA1F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8D77ED-FE59-4ECF-B74A-EABB8012840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1D74D76-2B01-2433-0BD3-14E06F7F5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7FC9514-62A6-30A3-DA9F-23B0756E6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6BA2C73-B2FF-9BD8-A243-2F4FF4295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0DF0BA-5D70-46E2-87CF-26F6BB8CD7F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B23D9B4-47DA-AFC9-B6D4-BEDD6B1F7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BCD927F-8263-CF38-6C63-9D00ABA7E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9">
            <a:extLst>
              <a:ext uri="{FF2B5EF4-FFF2-40B4-BE49-F238E27FC236}">
                <a16:creationId xmlns:a16="http://schemas.microsoft.com/office/drawing/2014/main" id="{F458D195-84D5-DFB7-D9A1-BDE02F576A84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731397"/>
          </a:xfrm>
        </p:spPr>
        <p:txBody>
          <a:bodyPr anchor="b"/>
          <a:lstStyle>
            <a:lvl1pPr algn="ctr">
              <a:defRPr sz="60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EC462-D228-CE61-E509-50CE10C8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2400" y="6372225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72E41B-397E-497E-9058-9978F272E2F0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4ED4-5DA7-45F7-C3AD-9CDE1887B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3722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1A3B-0FF8-4076-8E75-68EF2BBDC5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86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9111E-1216-D80F-027E-7C871808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8F8F4-E8CC-483C-BC8C-6B3ABA34E884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0BF1-56DA-C55D-4C48-01DA1E32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81B7-B698-EEED-C425-0B656788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256E7-9882-48B3-8842-C16CF6F159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943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48D84-4134-C706-76BF-459493B1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B0850-E655-4571-8B63-A3104959091A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DA54-6D46-D285-4367-6812E53C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5D34-7E06-D4CB-8670-44E14E26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A1B8-ACB7-4351-A7E3-6F3A5D26FC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78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61E3-876E-6F67-C9F8-D748B45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C1D1-6FB1-4F7D-A204-41EB908DC9E7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A432-7A42-A40B-7B5A-36E3B138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A8A7-CD01-5615-FEA0-4A0A6B56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E09B-F9A9-498D-88BF-48BF91A88A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7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7B666-14D2-AFE8-41F4-C2323C7E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803F-9D8D-4537-A54C-F82B282C711C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8243F-322C-183B-C934-BE835427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D8AB3-F991-1E5F-1BBA-518A014F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4FAEC-914F-4DEC-988B-C42520A9F2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47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77B3-1096-DC25-4F39-84022631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B3B0-D1F4-4F38-84C9-122EB4003A26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5171-268A-7F05-8DDB-3DEA4130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A4D17-0B57-0B10-293C-FC541574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ACFF-C2D3-4BB6-9BFA-C186BF9252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27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2C26B-F3A2-AFD5-D3E3-105678E6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0669-2F95-4886-AEA7-B71F95DCE7B4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84AEB-5FA7-C5F6-B4C5-B48EA755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1E3BC-DD1A-F274-9CAA-E5CF62E7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8883-7D79-4A53-95C5-6FE50BEEAE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28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DAD47-53FB-E30C-CFCF-A6E59963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81EA-E700-458A-8F2D-3245D6B27968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F15C9-89F9-8A3B-D0D5-CFF2213F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E3E9-96FE-AD86-4EE7-38700B4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3859-0533-47A7-9B79-FB1C51E7EC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24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57684-C4F9-4473-FCBE-8FF3BA07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632A-C3B5-4E65-9D91-FD61D84CB0C4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7AADE-666A-AA93-4604-72AFF5BA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549B7-5D20-1BDA-89F4-A0F0F1F5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70B2-BFDE-4DFB-9A62-F76E324CAC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97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41B68-9B88-6B05-7AD0-B163851B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A5C3-E7BE-4D65-8AD1-AEE9D2C7AF31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C8B9E-A004-634D-3349-40B739A4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3329E-4E71-6727-F45B-915EA620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C688-CB2D-4D07-A18A-35B92C9EB2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62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28C7F-0095-8E0B-5ECE-5045AD53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4CD1-5F8C-4F31-B52D-EE605A7B4AE1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916D6-9D85-0726-5B59-E3625314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B6284-6E94-F4F2-B7D9-141DC818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126E-2FA3-46E7-BF9B-A82D0334C9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9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238CE-BFB1-FA66-1B0F-6B338F1D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2DDA-29A4-4E88-B311-4A593ADFFF76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83BFF-8B5B-2D3E-3A44-CCEA387C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F4E11-34C6-C6CE-87CF-DDD6928D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2D513-6774-45AC-A2D3-62A6F58E26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2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36B618-3F2C-EBA7-35B5-17EABC8ED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681038"/>
            <a:ext cx="1129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B773A0-EDDE-6969-2B3F-69EE29EE5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825625"/>
            <a:ext cx="112934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FB3F-9B70-AF20-4E0A-891FA8714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3BE4F4-1321-420F-B0A6-134576FC9129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30C4-A577-480B-E6C6-1966ECC54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2FD2CB-C210-49C7-9038-E184F59DD8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524269B6-8015-F30E-8F1E-B62D20AE3108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1031" name="Picture 8" descr="Vispero Brand Logos: Enhanced Vision, Freedom Scientific, Optelec, and TPGi">
            <a:extLst>
              <a:ext uri="{FF2B5EF4-FFF2-40B4-BE49-F238E27FC236}">
                <a16:creationId xmlns:a16="http://schemas.microsoft.com/office/drawing/2014/main" id="{D1DC5D62-4DFB-9017-F855-35D210FF84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072188"/>
            <a:ext cx="406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9739E51-264F-B1FF-D17B-E350EE119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681038"/>
            <a:ext cx="1129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2563A5-E405-AEEB-591A-44D5B55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825625"/>
            <a:ext cx="112934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0A39-43AE-3F8C-3E12-82C0FFE1F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E8B4B-8720-45DB-9182-39CD9AF7ABF2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8E01-F751-5983-EA40-AD568D197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4353E4-807F-4907-A1E7-C011F07B62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522FDDF6-6532-7141-E188-CB22A28534C5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1031" name="Picture 8" descr="Vispero Brand Logos: Enhanced Vision, Freedom Scientific, Optelec, and TPGi">
            <a:extLst>
              <a:ext uri="{FF2B5EF4-FFF2-40B4-BE49-F238E27FC236}">
                <a16:creationId xmlns:a16="http://schemas.microsoft.com/office/drawing/2014/main" id="{38480AE8-252F-55EC-1A18-A634B8B9D9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072188"/>
            <a:ext cx="406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freedomscientific.com/SurfsUp/_Surfs_Up_Start_Here.ht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domscientific.com/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1">
            <a:extLst>
              <a:ext uri="{FF2B5EF4-FFF2-40B4-BE49-F238E27FC236}">
                <a16:creationId xmlns:a16="http://schemas.microsoft.com/office/drawing/2014/main" id="{93F0ED72-64F8-CBE8-57B4-466DB6288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1049338"/>
            <a:ext cx="12192000" cy="5808662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367" name="Picture 9" descr="Vispero logo">
            <a:extLst>
              <a:ext uri="{FF2B5EF4-FFF2-40B4-BE49-F238E27FC236}">
                <a16:creationId xmlns:a16="http://schemas.microsoft.com/office/drawing/2014/main" id="{EB48BB94-73BD-F6E8-F38C-B2B3256D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9700"/>
            <a:ext cx="3025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Vispero tag line, Empowering Independence">
            <a:extLst>
              <a:ext uri="{FF2B5EF4-FFF2-40B4-BE49-F238E27FC236}">
                <a16:creationId xmlns:a16="http://schemas.microsoft.com/office/drawing/2014/main" id="{09A2289F-7D20-0882-2541-0CEBC120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90525"/>
            <a:ext cx="38989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A71B8AF7-A460-40BC-DFA7-63CF5BC90A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798278"/>
            <a:ext cx="9144000" cy="17319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Online Learning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with JAWS: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Tips On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Three Platforms</a:t>
            </a:r>
          </a:p>
        </p:txBody>
      </p:sp>
      <p:sp>
        <p:nvSpPr>
          <p:cNvPr id="15365" name="Rectangle 11">
            <a:extLst>
              <a:ext uri="{FF2B5EF4-FFF2-40B4-BE49-F238E27FC236}">
                <a16:creationId xmlns:a16="http://schemas.microsoft.com/office/drawing/2014/main" id="{0BFA08E9-A09E-8856-97F5-2C69B07024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DB54AB-9EC1-44B9-A931-2973D68C05A5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41C1C6F-5E0F-D3A7-ACB5-75C22FD22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of Google Classroom, Canvas, and Blackboard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24B4536-3EF0-4B2C-E914-A89788022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825625"/>
            <a:ext cx="6518106" cy="4351338"/>
          </a:xfrm>
        </p:spPr>
        <p:txBody>
          <a:bodyPr/>
          <a:lstStyle/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Classroom, Canvas, and Blackboard are online learning platforms widely used in schools and universities to streamline course materials.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them to foster collaboration and facilitate communication.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Google Classroom, Canvas, and Blackboard are online learning platforms widely used in schools and universities to streamline course materials. </a:t>
            </a:r>
            <a:endParaRPr lang="en-US" altLang="en-US" sz="2400" dirty="0"/>
          </a:p>
        </p:txBody>
      </p:sp>
      <p:pic>
        <p:nvPicPr>
          <p:cNvPr id="14" name="Picture 13" descr="Google Classroom logo.">
            <a:extLst>
              <a:ext uri="{FF2B5EF4-FFF2-40B4-BE49-F238E27FC236}">
                <a16:creationId xmlns:a16="http://schemas.microsoft.com/office/drawing/2014/main" id="{39154A36-6C5A-F19D-FA15-51D9F56D5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23" y="1863212"/>
            <a:ext cx="4361688" cy="955651"/>
          </a:xfrm>
          <a:prstGeom prst="rect">
            <a:avLst/>
          </a:prstGeom>
        </p:spPr>
      </p:pic>
      <p:pic>
        <p:nvPicPr>
          <p:cNvPr id="2" name="Picture 1" descr="Canvas logo">
            <a:extLst>
              <a:ext uri="{FF2B5EF4-FFF2-40B4-BE49-F238E27FC236}">
                <a16:creationId xmlns:a16="http://schemas.microsoft.com/office/drawing/2014/main" id="{6C60E5AD-8A5B-59E9-A230-22BC8AA4C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830" y="3226222"/>
            <a:ext cx="4084674" cy="1115665"/>
          </a:xfrm>
          <a:prstGeom prst="rect">
            <a:avLst/>
          </a:prstGeom>
        </p:spPr>
      </p:pic>
      <p:pic>
        <p:nvPicPr>
          <p:cNvPr id="4" name="Picture 3" descr="Blackboard Learn logo.">
            <a:extLst>
              <a:ext uri="{FF2B5EF4-FFF2-40B4-BE49-F238E27FC236}">
                <a16:creationId xmlns:a16="http://schemas.microsoft.com/office/drawing/2014/main" id="{0B5D262D-FA88-71F5-AADD-55E056715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83" y="4686648"/>
            <a:ext cx="4087368" cy="1300698"/>
          </a:xfrm>
          <a:prstGeom prst="rect">
            <a:avLst/>
          </a:prstGeom>
        </p:spPr>
      </p:pic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AB50D32-C108-5B0D-37EC-E7D6B585C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8224B2-7CA9-4913-8D68-414F6EE8C92D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E45A83-7AB2-E20E-F12A-D8B697F50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Navigate All Three Platforms with JAWS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8BEE3EF-7CAD-680D-707B-D075F07D8A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25625"/>
            <a:ext cx="6402387" cy="4351338"/>
          </a:xfrm>
        </p:spPr>
        <p:txBody>
          <a:bodyPr/>
          <a:lstStyle/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combination of Windows and JAWS-specific keyboard commands to navigate each platform.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these platforms relies heavily on web navigation skills with JAWS.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Freedom Scientific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Surf’s Up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 navigation tutorial to enhance these skills.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skills such as navigating web page elements, filling out forms, and reading tables.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  <p:pic>
        <p:nvPicPr>
          <p:cNvPr id="2" name="Picture 1" descr="JAWS software logo.">
            <a:extLst>
              <a:ext uri="{FF2B5EF4-FFF2-40B4-BE49-F238E27FC236}">
                <a16:creationId xmlns:a16="http://schemas.microsoft.com/office/drawing/2014/main" id="{4CE6102F-BA1B-08B9-02EB-2D5C78BA6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619" y="1239420"/>
            <a:ext cx="2286000" cy="793833"/>
          </a:xfrm>
          <a:prstGeom prst="rect">
            <a:avLst/>
          </a:prstGeom>
        </p:spPr>
      </p:pic>
      <p:pic>
        <p:nvPicPr>
          <p:cNvPr id="4" name="Picture 3" descr="A person working on the computer.">
            <a:extLst>
              <a:ext uri="{FF2B5EF4-FFF2-40B4-BE49-F238E27FC236}">
                <a16:creationId xmlns:a16="http://schemas.microsoft.com/office/drawing/2014/main" id="{FC2670C2-9791-343E-6EC0-D3C949F19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75" y="2050257"/>
            <a:ext cx="4361688" cy="2907529"/>
          </a:xfrm>
          <a:prstGeom prst="rect">
            <a:avLst/>
          </a:prstGeom>
        </p:spPr>
      </p:pic>
      <p:pic>
        <p:nvPicPr>
          <p:cNvPr id="6" name="Picture 5" descr="Canvas circle logo.">
            <a:extLst>
              <a:ext uri="{FF2B5EF4-FFF2-40B4-BE49-F238E27FC236}">
                <a16:creationId xmlns:a16="http://schemas.microsoft.com/office/drawing/2014/main" id="{511A7BBE-A0FD-B4D5-C549-2B56BD9B4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75" y="5169704"/>
            <a:ext cx="914400" cy="916795"/>
          </a:xfrm>
          <a:prstGeom prst="rect">
            <a:avLst/>
          </a:prstGeom>
        </p:spPr>
      </p:pic>
      <p:pic>
        <p:nvPicPr>
          <p:cNvPr id="8" name="Picture 7" descr="Google Workspace square logo.">
            <a:extLst>
              <a:ext uri="{FF2B5EF4-FFF2-40B4-BE49-F238E27FC236}">
                <a16:creationId xmlns:a16="http://schemas.microsoft.com/office/drawing/2014/main" id="{CE0E91ED-F400-342F-CD30-80AA1B345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19" y="5172099"/>
            <a:ext cx="914400" cy="914400"/>
          </a:xfrm>
          <a:prstGeom prst="rect">
            <a:avLst/>
          </a:prstGeom>
        </p:spPr>
      </p:pic>
      <p:pic>
        <p:nvPicPr>
          <p:cNvPr id="10" name="Picture 9" descr="Blackboard square logo.">
            <a:extLst>
              <a:ext uri="{FF2B5EF4-FFF2-40B4-BE49-F238E27FC236}">
                <a16:creationId xmlns:a16="http://schemas.microsoft.com/office/drawing/2014/main" id="{5E74B79E-922B-F693-7620-0DBA0C323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63" y="5199868"/>
            <a:ext cx="914400" cy="914400"/>
          </a:xfrm>
          <a:prstGeom prst="rect">
            <a:avLst/>
          </a:prstGeom>
        </p:spPr>
      </p:pic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2A8467C-FCF7-984C-19B1-546BB9721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DD091C-8AC2-429D-ABEE-E3F1EFA1A51F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56A72F-00B0-B7D9-238D-D91BD375C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Accessibility Considerations for Course Development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312BCA5-94D6-D0DB-D331-2EE559189B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25625"/>
            <a:ext cx="7326311" cy="4351338"/>
          </a:xfrm>
        </p:spPr>
        <p:txBody>
          <a:bodyPr/>
          <a:lstStyle/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Ensure page layout is simple, uncluttered, and clean so it is navigable.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Organize content in short paragraphs so it is scannable.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Include section headings so the content is easy to locate.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Use alt text to describe images.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Link URLs to meaningful text.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Include column and row headings in tables.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Use an intuitive layout across courses.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ensures consistency when navigating all courses.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US" altLang="en-US" sz="2300" dirty="0">
              <a:latin typeface="+mn-lt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F9731A8-D6E8-3026-94C1-4559E639D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3952D8-8B3E-48D5-BF1B-137D81942006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finger pressing a keyboard key labeled Digital Accessibility.">
            <a:extLst>
              <a:ext uri="{FF2B5EF4-FFF2-40B4-BE49-F238E27FC236}">
                <a16:creationId xmlns:a16="http://schemas.microsoft.com/office/drawing/2014/main" id="{F5E2079B-0D37-17BF-5880-0B5A41D88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72" y="2569635"/>
            <a:ext cx="3749040" cy="267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D9880F9-5D50-7F00-DD5C-11CCC43F4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Accessibility Features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24070C8-CCA9-36D0-832E-0F27DA430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649777"/>
            <a:ext cx="11523174" cy="4351338"/>
          </a:xfrm>
        </p:spPr>
        <p:txBody>
          <a:bodyPr/>
          <a:lstStyle/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on Screen Reader and Braille Support in Google Workspace applications.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CTRL+ALT+Z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turn on Screen Reader Support, 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CTRL+ALT+H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turn on Braille Support.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on Braille Support even if a refreshable braille display is not in use.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ensures all reading and navigation features are accessible.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Canvas provides numerous accessibility settings.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Profile, then Settings.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 keyboard shortcuts.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high-contrast UI (user interface).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Microsoft Immersive Reader.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Underline links.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Quick Links feature in Blackboard to navigate directly to any heading or ARIA landmark on a page.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SHIFT+ALT+L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anywhere on a page to open Quick Links.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Global Navigation menu to quickly locate information.</a:t>
            </a:r>
            <a:endParaRPr lang="en-US" altLang="en-US" sz="2000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E365DF2-B68C-1595-0042-B5A73E1DD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E2D9B5-6F31-4D88-B3F8-FBEACF643496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D9981C2-A998-770D-80DA-D0CE4EDC2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Collaboration Tips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137137-D112-8770-33D5-515752215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825625"/>
            <a:ext cx="5954712" cy="4351338"/>
          </a:xfrm>
        </p:spPr>
        <p:txBody>
          <a:bodyPr/>
          <a:lstStyle/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directly via messages on all three platforms.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Discussions in all three platforms to facilitate collaboration.</a:t>
            </a:r>
          </a:p>
          <a:p>
            <a:pPr marL="342900" indent="-342900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files from apps such as Google Docs or Word.</a:t>
            </a:r>
            <a:endParaRPr lang="en-US" altLang="en-US" sz="2400" dirty="0"/>
          </a:p>
        </p:txBody>
      </p:sp>
      <p:pic>
        <p:nvPicPr>
          <p:cNvPr id="4" name="Picture 3" descr="A group of people in an online meeting.">
            <a:extLst>
              <a:ext uri="{FF2B5EF4-FFF2-40B4-BE49-F238E27FC236}">
                <a16:creationId xmlns:a16="http://schemas.microsoft.com/office/drawing/2014/main" id="{2B79D552-7AA5-C527-714D-37D9909F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50" y="2109337"/>
            <a:ext cx="4480560" cy="298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132B7AE-DEFC-0F01-3390-26D845702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53E19E-241B-43E1-8E4C-4E9DDB5DE66B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192C034-952F-D335-7A21-87C4041E5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Resources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5E869D-5C67-1FBC-EE1C-0A87692BBB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690688"/>
            <a:ext cx="7014216" cy="4486275"/>
          </a:xfrm>
        </p:spPr>
        <p:txBody>
          <a:bodyPr/>
          <a:lstStyle/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Visit the Freedom Scientific Resources page for Google Classroom, Canvas, and Blackboard resources.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dirty="0">
                <a:hlinkClick r:id="rId3"/>
              </a:rPr>
              <a:t>https://www.freedomscientific.com/resources</a:t>
            </a:r>
            <a:r>
              <a:rPr lang="en-US" altLang="en-US" sz="2400" dirty="0"/>
              <a:t> 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mage of the Resources tile on the Freedom Scientific Training Portal.">
            <a:extLst>
              <a:ext uri="{FF2B5EF4-FFF2-40B4-BE49-F238E27FC236}">
                <a16:creationId xmlns:a16="http://schemas.microsoft.com/office/drawing/2014/main" id="{F2F2278F-F6E1-F2E4-871A-6C5F6F49F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94" y="3783663"/>
            <a:ext cx="3657600" cy="205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QR code - Freedom Scientific Resources web page.">
            <a:extLst>
              <a:ext uri="{FF2B5EF4-FFF2-40B4-BE49-F238E27FC236}">
                <a16:creationId xmlns:a16="http://schemas.microsoft.com/office/drawing/2014/main" id="{85C84D4D-1D4B-4260-7543-D3D19FAE1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00200"/>
            <a:ext cx="3657600" cy="3657600"/>
          </a:xfrm>
          <a:prstGeom prst="rect">
            <a:avLst/>
          </a:prstGeom>
        </p:spPr>
      </p:pic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46C1FB0-C83D-C3A2-B9D5-DB6355BD4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1745FF-7930-4C22-8316-C4861B1C63E6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77743"/>
      </p:ext>
    </p:extLst>
  </p:cSld>
  <p:clrMapOvr>
    <a:masterClrMapping/>
  </p:clrMapOvr>
</p:sld>
</file>

<file path=ppt/theme/theme1.xml><?xml version="1.0" encoding="utf-8"?>
<a:theme xmlns:a="http://schemas.openxmlformats.org/drawingml/2006/main" name="Freedom Scientific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eedom Scientific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428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Arimo</vt:lpstr>
      <vt:lpstr>Calibri</vt:lpstr>
      <vt:lpstr>Calibri Light</vt:lpstr>
      <vt:lpstr>Symbol</vt:lpstr>
      <vt:lpstr>Freedom Scientific Template</vt:lpstr>
      <vt:lpstr>Freedom Scientific Template</vt:lpstr>
      <vt:lpstr>Online Learning  with JAWS:  Tips On  Three Platforms</vt:lpstr>
      <vt:lpstr>Overview of Google Classroom, Canvas, and Blackboard</vt:lpstr>
      <vt:lpstr>Navigate All Three Platforms with JAWS</vt:lpstr>
      <vt:lpstr>Accessibility Considerations for Course Development</vt:lpstr>
      <vt:lpstr>Accessibility Features</vt:lpstr>
      <vt:lpstr>Collaboration Tips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with JAWS, Tips on Three Platforms</dc:title>
  <dc:subject>Online Learning with JAWS, Tips on Three Platforms</dc:subject>
  <dc:creator/>
  <cp:keywords>online learning;JAWS</cp:keywords>
  <cp:lastModifiedBy/>
  <cp:revision>2</cp:revision>
  <cp:lastPrinted>2001-10-03T19:58:53Z</cp:lastPrinted>
  <dcterms:created xsi:type="dcterms:W3CDTF">2005-10-18T12:40:27Z</dcterms:created>
  <dcterms:modified xsi:type="dcterms:W3CDTF">2023-03-20T20:17:28Z</dcterms:modified>
</cp:coreProperties>
</file>