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60" r:id="rId3"/>
    <p:sldId id="284" r:id="rId4"/>
    <p:sldId id="259" r:id="rId5"/>
    <p:sldId id="302" r:id="rId6"/>
    <p:sldId id="305" r:id="rId7"/>
    <p:sldId id="264" r:id="rId8"/>
    <p:sldId id="285" r:id="rId9"/>
    <p:sldId id="265" r:id="rId10"/>
    <p:sldId id="306" r:id="rId11"/>
    <p:sldId id="303" r:id="rId12"/>
    <p:sldId id="268" r:id="rId13"/>
    <p:sldId id="301" r:id="rId14"/>
    <p:sldId id="298" r:id="rId15"/>
    <p:sldId id="300" r:id="rId16"/>
    <p:sldId id="29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05A89DD-28D9-D11D-4215-AF8381B257BF}" name="Deborah Sallee" initials="DS" userId="S::dsallee@vispero.com::3d99f21b-ae03-4ae0-91fd-0d85856b528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58B9DA-2CD7-46AB-AC3E-8FC908D1B6ED}" v="7" dt="2024-03-18T12:38:30.4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08" autoAdjust="0"/>
    <p:restoredTop sz="86441" autoAdjust="0"/>
  </p:normalViewPr>
  <p:slideViewPr>
    <p:cSldViewPr snapToGrid="0">
      <p:cViewPr varScale="1">
        <p:scale>
          <a:sx n="92" d="100"/>
          <a:sy n="92" d="100"/>
        </p:scale>
        <p:origin x="792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74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0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512FA0-1A35-4AC1-A473-C39D48E34FF8}" type="datetimeFigureOut">
              <a:rPr lang="en-US" smtClean="0"/>
              <a:t>3/19/2024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1D15D-C6DF-41FE-8536-5EFE5AD2E6B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014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1D15D-C6DF-41FE-8536-5EFE5AD2E6B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256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1D15D-C6DF-41FE-8536-5EFE5AD2E6B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9211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1D15D-C6DF-41FE-8536-5EFE5AD2E6BC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33651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1D15D-C6DF-41FE-8536-5EFE5AD2E6B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3137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1D15D-C6DF-41FE-8536-5EFE5AD2E6B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7687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1D15D-C6DF-41FE-8536-5EFE5AD2E6B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8086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1D15D-C6DF-41FE-8536-5EFE5AD2E6B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9293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1D15D-C6DF-41FE-8536-5EFE5AD2E6B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733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1D15D-C6DF-41FE-8536-5EFE5AD2E6B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409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1D15D-C6DF-41FE-8536-5EFE5AD2E6B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53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1D15D-C6DF-41FE-8536-5EFE5AD2E6B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777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1D15D-C6DF-41FE-8536-5EFE5AD2E6B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180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1D15D-C6DF-41FE-8536-5EFE5AD2E6B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983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1D15D-C6DF-41FE-8536-5EFE5AD2E6B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5005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1D15D-C6DF-41FE-8536-5EFE5AD2E6B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8484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81D15D-C6DF-41FE-8536-5EFE5AD2E6B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185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159216EC-C6D0-4140-BAE0-531C8612E03A}"/>
              </a:ext>
            </a:extLst>
          </p:cNvPr>
          <p:cNvGrpSpPr/>
          <p:nvPr userDrawn="1"/>
        </p:nvGrpSpPr>
        <p:grpSpPr>
          <a:xfrm>
            <a:off x="-654989" y="-2319202"/>
            <a:ext cx="12846989" cy="9891681"/>
            <a:chOff x="-654989" y="-2255034"/>
            <a:chExt cx="12846989" cy="989168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EA2CD49-9F24-4B22-A445-8DC50C08E231}"/>
                </a:ext>
              </a:extLst>
            </p:cNvPr>
            <p:cNvSpPr/>
            <p:nvPr userDrawn="1"/>
          </p:nvSpPr>
          <p:spPr>
            <a:xfrm>
              <a:off x="0" y="55735"/>
              <a:ext cx="12192000" cy="685799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" name="Picture 7" descr="Shape, circle&#10;&#10;Description automatically generated">
              <a:extLst>
                <a:ext uri="{FF2B5EF4-FFF2-40B4-BE49-F238E27FC236}">
                  <a16:creationId xmlns:a16="http://schemas.microsoft.com/office/drawing/2014/main" id="{CD702F56-8C0A-4AE8-8903-F740443A92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6919" y="55735"/>
              <a:ext cx="6900752" cy="6790071"/>
            </a:xfrm>
            <a:prstGeom prst="rect">
              <a:avLst/>
            </a:prstGeom>
          </p:spPr>
        </p:pic>
        <p:pic>
          <p:nvPicPr>
            <p:cNvPr id="9" name="Picture 8" descr="Shape, circle&#10;&#10;Description automatically generated">
              <a:extLst>
                <a:ext uri="{FF2B5EF4-FFF2-40B4-BE49-F238E27FC236}">
                  <a16:creationId xmlns:a16="http://schemas.microsoft.com/office/drawing/2014/main" id="{4BD2F42C-B29D-4018-BB34-00B349F23C1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962781">
              <a:off x="-654989" y="-2255034"/>
              <a:ext cx="4954521" cy="4875056"/>
            </a:xfrm>
            <a:prstGeom prst="rect">
              <a:avLst/>
            </a:prstGeom>
          </p:spPr>
        </p:pic>
        <p:pic>
          <p:nvPicPr>
            <p:cNvPr id="10" name="Picture 9" descr="Shape, circle&#10;&#10;Description automatically generated">
              <a:extLst>
                <a:ext uri="{FF2B5EF4-FFF2-40B4-BE49-F238E27FC236}">
                  <a16:creationId xmlns:a16="http://schemas.microsoft.com/office/drawing/2014/main" id="{2DABB9F0-B370-45DB-94FC-8ACA34607DE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61017">
              <a:off x="-602447" y="4964564"/>
              <a:ext cx="2715639" cy="2672083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1ED9B1D-0D6D-454C-88D6-379ECBF2B5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7342" y="4520161"/>
            <a:ext cx="8951495" cy="959268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398C14-1747-4D70-824C-5732652B5F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7343" y="5521449"/>
            <a:ext cx="8951495" cy="6170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6FC05AA-DC92-435F-8D41-39654A112275}"/>
              </a:ext>
            </a:extLst>
          </p:cNvPr>
          <p:cNvCxnSpPr>
            <a:cxnSpLocks/>
          </p:cNvCxnSpPr>
          <p:nvPr userDrawn="1"/>
        </p:nvCxnSpPr>
        <p:spPr>
          <a:xfrm flipV="1">
            <a:off x="1714500" y="3543801"/>
            <a:ext cx="0" cy="336232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A845A3F-554D-430F-80D4-4A12C2ED4B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39" y="455819"/>
            <a:ext cx="3878449" cy="104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90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C65AA-C010-4672-B520-C72B3A45E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8F2AF6-9D36-4F93-BE7E-BFC7B36787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029A7-F1EB-4EA0-8CAC-9047B7DB94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BD84B9-5684-4214-9125-4969F92D2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Confidential and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48E769-04AA-4B53-919D-5B487143B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5230-1E1C-49B9-8B6B-65D0492ED3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112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90721A-CB56-4E5A-9F86-45CB9AABA8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386EA5-A9F6-437F-8500-AD671ED2B5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970A2E-CFDF-41D0-9A9D-C3A4477C88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1AF79-4213-444F-9269-7C501590B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Confidential and Proprietary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3DB396-CD56-47AC-BFCE-1D07762E6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5230-1E1C-49B9-8B6B-65D0492ED3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524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8ACDCB-9DD2-4317-B848-75805AFE4F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F2AF48C-610D-4012-A9B6-8B8314CBAD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6481" y="6356350"/>
            <a:ext cx="4608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7805230-1E1C-49B9-8B6B-65D0492ED39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33DAA5-F084-40AD-A49F-CB6C16A20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4CB5DFF-64C6-4460-A6B2-5CEF811D01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663" y="5927133"/>
            <a:ext cx="4183711" cy="86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00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4C1DF-9CAE-4261-941A-7EB553E30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F15F79-EB3B-4975-8FA2-BEE0DCC14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FBB8129-26A4-4D9A-B566-70CB0E06FF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05230-1E1C-49B9-8B6B-65D0492ED3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450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37FD5-4D4A-4BB5-AE0E-E2E56F5BC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B5B85F-038B-4926-B378-7E2A9B323D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967190-A60D-430A-ACED-6ADE58EA2C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62ECEC-0251-4D61-ADBE-2307EEE09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5230-1E1C-49B9-8B6B-65D0492ED3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15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FFB8B-35F2-4354-B68A-823324B0D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6B80F9-0C25-41A0-8F34-A43A169FAB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F1FB69-00B4-4AC4-9393-2508FAFADC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CCE938-F099-485A-8363-656F8BD72E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49D5A8-0CD8-4744-B327-9A91C571CE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41E1BA-1AFE-4BD8-ABB8-F8A42C6BB5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BF7A71-9A51-4C1F-923E-F408BCD7C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5230-1E1C-49B9-8B6B-65D0492ED3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521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122C6-9055-45C0-9DAB-3C34269C1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3F880F-82FB-45F8-9B62-A3583BAF2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5230-1E1C-49B9-8B6B-65D0492ED3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889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D0F272-91C6-4E06-A12C-4E433E857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5230-1E1C-49B9-8B6B-65D0492ED3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82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33398-4C73-481F-A14E-E633A3CE5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13870-ADD4-40DD-989E-EA41995F0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4513EF-30A7-49EE-BBA3-0513EB31C9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7E0444-8A13-4170-BC24-09F4F66DF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5230-1E1C-49B9-8B6B-65D0492ED3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902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04518-C960-47D8-88D6-AFDC5EE17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1F21CB-6020-438F-950A-C3F4FA2B51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AE1690-EAD4-468E-9E92-30FF3CB812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97677F-D90F-4D6F-BA89-32A6DBBBD3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4C3F39-8B22-451E-86E6-88358FE6C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Confidential and Proprietary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03C21-BC6B-4E16-B003-DBFBBD6BE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5230-1E1C-49B9-8B6B-65D0492ED3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614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54CE37-2B2C-4F01-B2E6-6862A0AA5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242" y="365126"/>
            <a:ext cx="10118558" cy="6782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C4946C-2284-4322-8B32-8539E276C5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5240" y="1424575"/>
            <a:ext cx="10118559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41AB71A-AA8A-400F-BFC7-9E906557E9F4}"/>
              </a:ext>
            </a:extLst>
          </p:cNvPr>
          <p:cNvGrpSpPr/>
          <p:nvPr userDrawn="1"/>
        </p:nvGrpSpPr>
        <p:grpSpPr>
          <a:xfrm>
            <a:off x="-586797" y="0"/>
            <a:ext cx="2291561" cy="6857999"/>
            <a:chOff x="-586797" y="0"/>
            <a:chExt cx="2291561" cy="685799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E556838-46CB-4390-B307-93340849C7C1}"/>
                </a:ext>
              </a:extLst>
            </p:cNvPr>
            <p:cNvSpPr/>
            <p:nvPr userDrawn="1"/>
          </p:nvSpPr>
          <p:spPr>
            <a:xfrm>
              <a:off x="0" y="0"/>
              <a:ext cx="1095375" cy="6857999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8" descr="Shape, circle&#10;&#10;Description automatically generated">
              <a:extLst>
                <a:ext uri="{FF2B5EF4-FFF2-40B4-BE49-F238E27FC236}">
                  <a16:creationId xmlns:a16="http://schemas.microsoft.com/office/drawing/2014/main" id="{138BF373-8CDA-4BA1-AA9C-319F47D6B17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15639">
              <a:off x="-600472" y="264904"/>
              <a:ext cx="1705163" cy="1677814"/>
            </a:xfrm>
            <a:prstGeom prst="rect">
              <a:avLst/>
            </a:prstGeom>
          </p:spPr>
        </p:pic>
        <p:pic>
          <p:nvPicPr>
            <p:cNvPr id="10" name="Picture 9" descr="Shape, circle&#10;&#10;Description automatically generated">
              <a:extLst>
                <a:ext uri="{FF2B5EF4-FFF2-40B4-BE49-F238E27FC236}">
                  <a16:creationId xmlns:a16="http://schemas.microsoft.com/office/drawing/2014/main" id="{2CCCA503-90EC-4421-9A40-685C10858F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37359">
              <a:off x="-399" y="2590092"/>
              <a:ext cx="1705163" cy="1677814"/>
            </a:xfrm>
            <a:prstGeom prst="rect">
              <a:avLst/>
            </a:prstGeom>
          </p:spPr>
        </p:pic>
        <p:pic>
          <p:nvPicPr>
            <p:cNvPr id="11" name="Picture 10" descr="Shape, circle&#10;&#10;Description automatically generated">
              <a:extLst>
                <a:ext uri="{FF2B5EF4-FFF2-40B4-BE49-F238E27FC236}">
                  <a16:creationId xmlns:a16="http://schemas.microsoft.com/office/drawing/2014/main" id="{01FC8F87-0F2D-4F72-8EA3-656E767358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alphaModFix amt="1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15639">
              <a:off x="-600472" y="4931856"/>
              <a:ext cx="1705163" cy="1677814"/>
            </a:xfrm>
            <a:prstGeom prst="rect">
              <a:avLst/>
            </a:prstGeom>
          </p:spPr>
        </p:pic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1196C9-6931-4D71-A41B-0F91F3898AC6}"/>
              </a:ext>
            </a:extLst>
          </p:cNvPr>
          <p:cNvCxnSpPr>
            <a:cxnSpLocks/>
          </p:cNvCxnSpPr>
          <p:nvPr userDrawn="1"/>
        </p:nvCxnSpPr>
        <p:spPr>
          <a:xfrm>
            <a:off x="1213686" y="1230731"/>
            <a:ext cx="9915525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3FDC36-489F-4F7A-BEEA-65DBDDF04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7805230-1E1C-49B9-8B6B-65D0492ED3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750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00206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domscientific.com/resources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6DA51D7-8A0E-BC7A-801E-ACABA3FF57E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037343" y="3660027"/>
            <a:ext cx="8102337" cy="95926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Increase Productivity in Microsoft Teams with JAWS</a:t>
            </a:r>
            <a:endParaRPr kumimoji="0" lang="en-US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31764C-A7EC-44AE-A653-BDC3F34189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7343" y="5009703"/>
            <a:ext cx="8951495" cy="1288107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US" sz="2400" dirty="0"/>
              <a:t>Presented by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Rachel Buchanan, </a:t>
            </a:r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Director, User Education &amp; Technical Support</a:t>
            </a:r>
            <a:endParaRPr lang="en-US" sz="2400" dirty="0"/>
          </a:p>
          <a:p>
            <a:pPr>
              <a:spcBef>
                <a:spcPts val="600"/>
              </a:spcBef>
            </a:pPr>
            <a:r>
              <a:rPr lang="en-US" sz="2400" dirty="0"/>
              <a:t>Elizabeth Whitaker, Manager of User Education &amp; Outreach</a:t>
            </a:r>
          </a:p>
        </p:txBody>
      </p:sp>
      <p:pic>
        <p:nvPicPr>
          <p:cNvPr id="2052" name="Picture 4" descr="JAWS Screen Reader logo">
            <a:extLst>
              <a:ext uri="{FF2B5EF4-FFF2-40B4-BE49-F238E27FC236}">
                <a16:creationId xmlns:a16="http://schemas.microsoft.com/office/drawing/2014/main" id="{8C2638F3-A3A2-0EB7-C6F8-6DCEE2E92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158" y="350197"/>
            <a:ext cx="4551680" cy="163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73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022A5A-7726-7373-0141-01DBA47DC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Navigate Teams and Channels Demo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2A51F9-AF24-06CF-EFB1-9E8CD72049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805230-1E1C-49B9-8B6B-65D0492ED39F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Access Teams and Channels">
            <a:hlinkClick r:id="" action="ppaction://media"/>
            <a:extLst>
              <a:ext uri="{FF2B5EF4-FFF2-40B4-BE49-F238E27FC236}">
                <a16:creationId xmlns:a16="http://schemas.microsoft.com/office/drawing/2014/main" id="{AB3BA2BA-57E4-EFD4-D6B2-10200035E9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314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1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022A5A-7726-7373-0141-01DBA47DC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 Help and Search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11F1D8-2F65-74FC-015E-F2145980684A}"/>
              </a:ext>
            </a:extLst>
          </p:cNvPr>
          <p:cNvSpPr txBox="1"/>
          <p:nvPr/>
        </p:nvSpPr>
        <p:spPr>
          <a:xfrm>
            <a:off x="1349541" y="1676770"/>
            <a:ext cx="5800559" cy="3917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Press </a:t>
            </a:r>
            <a:r>
              <a:rPr lang="en-US" sz="2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CTRL+PERIOD 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to display a list of help items.</a:t>
            </a:r>
          </a:p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sz="24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Help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items include how to search, open settings, and locate commands.</a:t>
            </a:r>
          </a:p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Press </a:t>
            </a:r>
            <a:r>
              <a:rPr lang="en-US" sz="2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INSERT+W 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to display a list of commands.</a:t>
            </a:r>
          </a:p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sz="24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Press </a:t>
            </a:r>
            <a:r>
              <a:rPr lang="en-US" sz="2400" b="1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CTRL+E </a:t>
            </a:r>
            <a:r>
              <a:rPr lang="en-US" sz="24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to search for people, messages, files, and commands.</a:t>
            </a:r>
            <a:endParaRPr lang="en-US" sz="24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Graphic showing the Search Bar used in  Microsoft Teams Chat &amp; Channels ">
            <a:extLst>
              <a:ext uri="{FF2B5EF4-FFF2-40B4-BE49-F238E27FC236}">
                <a16:creationId xmlns:a16="http://schemas.microsoft.com/office/drawing/2014/main" id="{F48FFFBA-4DCE-72D1-106F-D7877ABC7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0808" y="2151715"/>
            <a:ext cx="4582005" cy="255456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2A51F9-AF24-06CF-EFB1-9E8CD72049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805230-1E1C-49B9-8B6B-65D0492ED39F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206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0D01D4-FA35-CBCC-55AA-F4ABD3164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Navigate the Calendar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27B3A6-99A3-0561-C5F5-65CFA2F2B7F9}"/>
              </a:ext>
            </a:extLst>
          </p:cNvPr>
          <p:cNvSpPr txBox="1"/>
          <p:nvPr/>
        </p:nvSpPr>
        <p:spPr>
          <a:xfrm>
            <a:off x="6701244" y="1557480"/>
            <a:ext cx="4331063" cy="4312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Press </a:t>
            </a:r>
            <a:r>
              <a:rPr lang="en-US" sz="2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CTRL+4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on the number row to access the calendar.</a:t>
            </a:r>
          </a:p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Press </a:t>
            </a:r>
            <a:r>
              <a:rPr lang="en-US" sz="2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ALT+SHIFT+N 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to schedule a new meeting.</a:t>
            </a:r>
          </a:p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sz="24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Press the </a:t>
            </a:r>
            <a:r>
              <a:rPr lang="en-US" sz="2400" b="1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TAB </a:t>
            </a:r>
            <a:r>
              <a:rPr lang="en-US" sz="24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key to navigate appointments</a:t>
            </a:r>
            <a:r>
              <a:rPr lang="en-US" sz="24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sz="24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Press the arrow keys to navigate by day or week.</a:t>
            </a:r>
            <a:endParaRPr lang="en-US" sz="24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77E155-3B61-B440-B6AC-0E236F9FB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805230-1E1C-49B9-8B6B-65D0492ED39F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4" descr="Teams Calendar icon">
            <a:extLst>
              <a:ext uri="{FF2B5EF4-FFF2-40B4-BE49-F238E27FC236}">
                <a16:creationId xmlns:a16="http://schemas.microsoft.com/office/drawing/2014/main" id="{D5E2F61C-D988-F2BC-1819-AE0471BB99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174" y="1345635"/>
            <a:ext cx="3725625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0542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0D01D4-FA35-CBCC-55AA-F4ABD3164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 and Share Files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2B3C7E-C5D6-FE4D-7740-F3197CF40A14}"/>
              </a:ext>
            </a:extLst>
          </p:cNvPr>
          <p:cNvSpPr txBox="1"/>
          <p:nvPr/>
        </p:nvSpPr>
        <p:spPr>
          <a:xfrm>
            <a:off x="1383482" y="1699139"/>
            <a:ext cx="10192999" cy="27319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Press </a:t>
            </a:r>
            <a:r>
              <a:rPr lang="en-US" sz="2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CTRL+6 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to access files.</a:t>
            </a:r>
          </a:p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Press the </a:t>
            </a:r>
            <a:r>
              <a:rPr lang="en-US" sz="2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TAB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key to navigate the dialog.</a:t>
            </a:r>
          </a:p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Set Teams to open Word, Excel, and PowerPoint files in the desktop applications.</a:t>
            </a:r>
          </a:p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Open files from Teams to ensure changes are visible to everyone.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4" name="Picture 4" descr="Microsoft Word, Excel, and PowerPoint logos">
            <a:extLst>
              <a:ext uri="{FF2B5EF4-FFF2-40B4-BE49-F238E27FC236}">
                <a16:creationId xmlns:a16="http://schemas.microsoft.com/office/drawing/2014/main" id="{6B31FABE-DFBC-FDF2-7F2F-173774FA8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59" y="4431105"/>
            <a:ext cx="6295641" cy="157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77E155-3B61-B440-B6AC-0E236F9FB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805230-1E1C-49B9-8B6B-65D0492ED39F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2534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0D01D4-FA35-CBCC-55AA-F4ABD3164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/>
              <a:t>Make a PowerPoint Presentation Accessible </a:t>
            </a:r>
            <a:br>
              <a:rPr lang="en-US" altLang="en-US" dirty="0"/>
            </a:br>
            <a:r>
              <a:rPr lang="en-US" altLang="en-US" dirty="0"/>
              <a:t>During a Teams Meeting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59A77D-D284-1C05-D9E6-2507A4EC5178}"/>
              </a:ext>
            </a:extLst>
          </p:cNvPr>
          <p:cNvSpPr txBox="1"/>
          <p:nvPr/>
        </p:nvSpPr>
        <p:spPr>
          <a:xfrm>
            <a:off x="1611162" y="1886877"/>
            <a:ext cx="5253102" cy="3850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Select the PowerPoint presentation from the Share Screen dialog box rather than opening it first and sharing the application window.</a:t>
            </a:r>
          </a:p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Select “Private View,” then select “Allow Participants to Move Through Shared Presentation on Their Own.”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Microsoft PowerPoint logo.">
            <a:extLst>
              <a:ext uri="{FF2B5EF4-FFF2-40B4-BE49-F238E27FC236}">
                <a16:creationId xmlns:a16="http://schemas.microsoft.com/office/drawing/2014/main" id="{50B5338F-235E-4A4B-55DC-04858669E5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332" y="1886877"/>
            <a:ext cx="3566160" cy="3322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77E155-3B61-B440-B6AC-0E236F9FBB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805230-1E1C-49B9-8B6B-65D0492ED39F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8432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B6437B-ED9D-123D-AA9D-391DD391F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241" y="365126"/>
            <a:ext cx="10341239" cy="678202"/>
          </a:xfrm>
        </p:spPr>
        <p:txBody>
          <a:bodyPr>
            <a:normAutofit/>
          </a:bodyPr>
          <a:lstStyle/>
          <a:p>
            <a:r>
              <a:rPr lang="en-US" altLang="en-US" dirty="0"/>
              <a:t>Collaborate on Files in Teams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23DFD3-958B-09EB-F17E-69A96EA30671}"/>
              </a:ext>
            </a:extLst>
          </p:cNvPr>
          <p:cNvSpPr txBox="1"/>
          <p:nvPr/>
        </p:nvSpPr>
        <p:spPr>
          <a:xfrm>
            <a:off x="1328184" y="1484182"/>
            <a:ext cx="3349393" cy="4476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Navigate to the file and open it in the desktop app rather than downloading it first.</a:t>
            </a:r>
          </a:p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This allows users to collaborate on a file.</a:t>
            </a:r>
          </a:p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All work is automatically saved for all users.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Sample screen showing someone opening a Word document using the Desktop App option in Teams. ">
            <a:extLst>
              <a:ext uri="{FF2B5EF4-FFF2-40B4-BE49-F238E27FC236}">
                <a16:creationId xmlns:a16="http://schemas.microsoft.com/office/drawing/2014/main" id="{5C72878B-BC42-7E31-B79F-81B84EB7F9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274" y="1657742"/>
            <a:ext cx="6400800" cy="4084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163E11-76B0-DB06-CC48-3C4415F1F6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805230-1E1C-49B9-8B6B-65D0492ED39F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0642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CB6437B-ED9D-123D-AA9D-391DD391F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241" y="365126"/>
            <a:ext cx="10341239" cy="678202"/>
          </a:xfrm>
        </p:spPr>
        <p:txBody>
          <a:bodyPr/>
          <a:lstStyle/>
          <a:p>
            <a:r>
              <a:rPr lang="en-US" altLang="en-US" dirty="0"/>
              <a:t>Resources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BD53C8-A706-9983-7439-2C2FD19B3605}"/>
              </a:ext>
            </a:extLst>
          </p:cNvPr>
          <p:cNvSpPr txBox="1"/>
          <p:nvPr/>
        </p:nvSpPr>
        <p:spPr>
          <a:xfrm>
            <a:off x="1235241" y="1852750"/>
            <a:ext cx="6634207" cy="19309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7472" indent="-347472" eaLnBrk="1" hangingPunct="1">
              <a:lnSpc>
                <a:spcPct val="109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Visit the Freedom Scientific Resources page for Teams and JAWS training resources.</a:t>
            </a:r>
          </a:p>
          <a:p>
            <a:pPr marL="347472" indent="-347472" eaLnBrk="1" hangingPunct="1">
              <a:lnSpc>
                <a:spcPct val="109000"/>
              </a:lnSpc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https://www.freedomscientific.com/resources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Image of the Resources tile on the Freedom Scientific Training Portal.">
            <a:extLst>
              <a:ext uri="{FF2B5EF4-FFF2-40B4-BE49-F238E27FC236}">
                <a16:creationId xmlns:a16="http://schemas.microsoft.com/office/drawing/2014/main" id="{72758851-1D9F-F602-A575-E84C04650C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614" y="3783663"/>
            <a:ext cx="3657600" cy="2053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QR code - Freedom Scientific Resources web page.">
            <a:extLst>
              <a:ext uri="{FF2B5EF4-FFF2-40B4-BE49-F238E27FC236}">
                <a16:creationId xmlns:a16="http://schemas.microsoft.com/office/drawing/2014/main" id="{104EDEE0-BAB3-D71B-546A-0F29A69AF4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600200"/>
            <a:ext cx="3657600" cy="3657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163E11-76B0-DB06-CC48-3C4415F1F6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805230-1E1C-49B9-8B6B-65D0492ED39F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236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BF27D0A-52A1-F2FD-CAFE-586DF4138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Teams Overview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CC0EE1B-5AB0-AF32-87A1-1ED0AE25B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614712"/>
            <a:ext cx="5151120" cy="3597368"/>
          </a:xfrm>
        </p:spPr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sz="2400" kern="100" dirty="0">
                <a:effectLst/>
                <a:ea typeface="Aptos" panose="020B0004020202020204" pitchFamily="34" charset="0"/>
              </a:rPr>
              <a:t>Teams is a communication application used in schools and organizations.</a:t>
            </a:r>
          </a:p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sz="2400" kern="100" dirty="0">
                <a:effectLst/>
                <a:ea typeface="Aptos" panose="020B0004020202020204" pitchFamily="34" charset="0"/>
              </a:rPr>
              <a:t>Engage in chats, make calls, and schedule meetings in one place.</a:t>
            </a:r>
          </a:p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sz="2400" dirty="0">
                <a:effectLst/>
                <a:ea typeface="Aptos" panose="020B0004020202020204" pitchFamily="34" charset="0"/>
              </a:rPr>
              <a:t>Feature availability can vary from one organization to another, depending on the organization’s needs.</a:t>
            </a:r>
            <a:endParaRPr lang="en-US" sz="2400" dirty="0"/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Microsoft Teams logo">
            <a:extLst>
              <a:ext uri="{FF2B5EF4-FFF2-40B4-BE49-F238E27FC236}">
                <a16:creationId xmlns:a16="http://schemas.microsoft.com/office/drawing/2014/main" id="{08872445-8C54-D938-9260-282C0F8E2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119" y="1792510"/>
            <a:ext cx="4000500" cy="372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E56E00-E3A6-65F5-EE0E-C9FDC25CCD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805230-1E1C-49B9-8B6B-65D0492ED39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234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D6F67-7113-6F57-723A-737E57BE4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Navigate the Teams Interface with JAWS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2DA70-13D1-B3E9-C792-BB6F1BF105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52600" y="1460704"/>
            <a:ext cx="9464040" cy="4078832"/>
          </a:xfrm>
        </p:spPr>
        <p:txBody>
          <a:bodyPr/>
          <a:lstStyle/>
          <a:p>
            <a:pPr marL="342900" indent="-342900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altLang="en-US" sz="2200" dirty="0">
                <a:ea typeface="Calibri" panose="020F0502020204030204" pitchFamily="34" charset="0"/>
              </a:rPr>
              <a:t>Navigate the Teams desktop app using Windows and Teams-specific keyboard commands.</a:t>
            </a:r>
          </a:p>
          <a:p>
            <a:pPr marL="342900" indent="-342900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altLang="en-US" sz="2200" dirty="0">
                <a:ea typeface="Calibri" panose="020F0502020204030204" pitchFamily="34" charset="0"/>
              </a:rPr>
              <a:t>Toggle off the JAWS Virtual PC Cursor to navigate in Teams as you would in other desktop apps.</a:t>
            </a:r>
          </a:p>
          <a:p>
            <a:pPr marL="342900" indent="-342900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altLang="en-US" sz="2200" dirty="0">
                <a:ea typeface="Calibri" panose="020F0502020204030204" pitchFamily="34" charset="0"/>
              </a:rPr>
              <a:t>At times, you may need to turn on the PC Cursor to navigate the Teams interface as you would a web page.</a:t>
            </a:r>
          </a:p>
          <a:p>
            <a:pPr marL="342900" indent="-342900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altLang="en-US" sz="2200" dirty="0">
                <a:ea typeface="Calibri" panose="020F0502020204030204" pitchFamily="34" charset="0"/>
              </a:rPr>
              <a:t>Press </a:t>
            </a:r>
            <a:r>
              <a:rPr lang="en-US" altLang="en-US" sz="2200" b="1" dirty="0">
                <a:ea typeface="Calibri" panose="020F0502020204030204" pitchFamily="34" charset="0"/>
              </a:rPr>
              <a:t>INSERT+Z</a:t>
            </a:r>
            <a:r>
              <a:rPr lang="en-US" altLang="en-US" sz="2200" dirty="0">
                <a:ea typeface="Calibri" panose="020F0502020204030204" pitchFamily="34" charset="0"/>
              </a:rPr>
              <a:t> to toggle the Virtual PC Cursor on and off.</a:t>
            </a:r>
          </a:p>
          <a:p>
            <a:pPr marL="342900" indent="-342900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altLang="en-US" sz="2200" dirty="0">
                <a:ea typeface="Calibri" panose="020F0502020204030204" pitchFamily="34" charset="0"/>
              </a:rPr>
              <a:t>Press </a:t>
            </a:r>
            <a:r>
              <a:rPr lang="en-US" altLang="en-US" sz="2200" b="1" dirty="0">
                <a:ea typeface="Calibri" panose="020F0502020204030204" pitchFamily="34" charset="0"/>
              </a:rPr>
              <a:t>CTRL+F6</a:t>
            </a:r>
            <a:r>
              <a:rPr lang="en-US" altLang="en-US" sz="2200" dirty="0">
                <a:ea typeface="Calibri" panose="020F0502020204030204" pitchFamily="34" charset="0"/>
              </a:rPr>
              <a:t> to navigate to different screen elements in Teams.</a:t>
            </a:r>
          </a:p>
          <a:p>
            <a:pPr marL="342900" indent="-342900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altLang="en-US" sz="2200" dirty="0">
                <a:ea typeface="Calibri" panose="020F0502020204030204" pitchFamily="34" charset="0"/>
              </a:rPr>
              <a:t>Navigate among views such as Activity, Chat, Teams, Calendar, Calls, and Files using the keyboard.</a:t>
            </a:r>
          </a:p>
          <a:p>
            <a:pPr marL="342900" indent="-342900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altLang="en-US" sz="2200" dirty="0">
                <a:ea typeface="Calibri" panose="020F0502020204030204" pitchFamily="34" charset="0"/>
              </a:rPr>
              <a:t>Press </a:t>
            </a:r>
            <a:r>
              <a:rPr lang="en-US" altLang="en-US" sz="2200" b="1" dirty="0">
                <a:ea typeface="Calibri" panose="020F0502020204030204" pitchFamily="34" charset="0"/>
              </a:rPr>
              <a:t>CTRL</a:t>
            </a:r>
            <a:r>
              <a:rPr lang="en-US" altLang="en-US" sz="2200" dirty="0">
                <a:ea typeface="Calibri" panose="020F0502020204030204" pitchFamily="34" charset="0"/>
              </a:rPr>
              <a:t> plus the corresponding number on the number row to navigate to each view, such as </a:t>
            </a:r>
            <a:r>
              <a:rPr lang="en-US" altLang="en-US" sz="2200" b="1" dirty="0">
                <a:ea typeface="Calibri" panose="020F0502020204030204" pitchFamily="34" charset="0"/>
              </a:rPr>
              <a:t>CTRL+1 </a:t>
            </a:r>
            <a:r>
              <a:rPr lang="en-US" altLang="en-US" sz="2200" dirty="0">
                <a:ea typeface="Calibri" panose="020F0502020204030204" pitchFamily="34" charset="0"/>
              </a:rPr>
              <a:t>for Activity or </a:t>
            </a:r>
            <a:r>
              <a:rPr lang="en-US" altLang="en-US" sz="2200" b="1" dirty="0">
                <a:ea typeface="Calibri" panose="020F0502020204030204" pitchFamily="34" charset="0"/>
              </a:rPr>
              <a:t>CTRL+2 </a:t>
            </a:r>
            <a:r>
              <a:rPr lang="en-US" altLang="en-US" sz="2200" dirty="0">
                <a:ea typeface="Calibri" panose="020F0502020204030204" pitchFamily="34" charset="0"/>
              </a:rPr>
              <a:t>for Chat.</a:t>
            </a:r>
            <a:endParaRPr lang="en-US" sz="22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2A9F93-E732-61F7-2506-8F26DC66C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05230-1E1C-49B9-8B6B-65D0492ED39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17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0768A57-34C2-4B31-B60A-20744E357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Keyboard Model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388F56B-AFDF-1900-9B74-9C2CAF431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3808" y="1704174"/>
            <a:ext cx="9619992" cy="1835860"/>
          </a:xfrm>
        </p:spPr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sz="2400" kern="100" dirty="0">
                <a:effectLst/>
                <a:ea typeface="Aptos" panose="020B0004020202020204" pitchFamily="34" charset="0"/>
              </a:rPr>
              <a:t>Use keyboard commands to quickly navigate within sections of Teams, such as chat, activity feed, teams, and channels.</a:t>
            </a:r>
          </a:p>
          <a:p>
            <a:pPr marL="342900" indent="-342900">
              <a:lnSpc>
                <a:spcPct val="107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sz="2400" dirty="0">
                <a:effectLst/>
                <a:ea typeface="Aptos" panose="020B0004020202020204" pitchFamily="34" charset="0"/>
              </a:rPr>
              <a:t>Press </a:t>
            </a:r>
            <a:r>
              <a:rPr lang="en-US" sz="2400" b="1" dirty="0">
                <a:effectLst/>
                <a:ea typeface="Aptos" panose="020B0004020202020204" pitchFamily="34" charset="0"/>
              </a:rPr>
              <a:t>CTRL+PERIOD </a:t>
            </a:r>
            <a:r>
              <a:rPr lang="en-US" sz="2400" dirty="0">
                <a:effectLst/>
                <a:ea typeface="Aptos" panose="020B0004020202020204" pitchFamily="34" charset="0"/>
              </a:rPr>
              <a:t>to get help.</a:t>
            </a:r>
            <a:endParaRPr lang="en-US" sz="2400" dirty="0"/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endParaRPr lang="en-US" dirty="0"/>
          </a:p>
        </p:txBody>
      </p:sp>
      <p:grpSp>
        <p:nvGrpSpPr>
          <p:cNvPr id="2" name="Group 1" descr="photo of a keyboard">
            <a:extLst>
              <a:ext uri="{FF2B5EF4-FFF2-40B4-BE49-F238E27FC236}">
                <a16:creationId xmlns:a16="http://schemas.microsoft.com/office/drawing/2014/main" id="{6880D169-0DE9-3BD5-290F-5FD4E4BB6AEB}"/>
              </a:ext>
            </a:extLst>
          </p:cNvPr>
          <p:cNvGrpSpPr/>
          <p:nvPr/>
        </p:nvGrpSpPr>
        <p:grpSpPr>
          <a:xfrm>
            <a:off x="3355310" y="3261343"/>
            <a:ext cx="6376988" cy="2574131"/>
            <a:chOff x="3106027" y="3321423"/>
            <a:chExt cx="6376988" cy="2574131"/>
          </a:xfrm>
        </p:grpSpPr>
        <p:pic>
          <p:nvPicPr>
            <p:cNvPr id="3" name="Picture 2" descr="photo of a keyboard">
              <a:extLst>
                <a:ext uri="{FF2B5EF4-FFF2-40B4-BE49-F238E27FC236}">
                  <a16:creationId xmlns:a16="http://schemas.microsoft.com/office/drawing/2014/main" id="{515D8C1B-59AE-F486-2B0F-371C234848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6027" y="3321423"/>
              <a:ext cx="6376988" cy="2574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7636B8D-9DDF-3924-996E-0FFA400D4DE2}"/>
                </a:ext>
              </a:extLst>
            </p:cNvPr>
            <p:cNvSpPr/>
            <p:nvPr/>
          </p:nvSpPr>
          <p:spPr>
            <a:xfrm>
              <a:off x="6492159" y="3373753"/>
              <a:ext cx="2140085" cy="537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026E4-725C-46A1-B09E-6B6998EF2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805230-1E1C-49B9-8B6B-65D0492ED39F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079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022A5A-7726-7373-0141-01DBA47DC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 and Navigate Chats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11F1D8-2F65-74FC-015E-F2145980684A}"/>
              </a:ext>
            </a:extLst>
          </p:cNvPr>
          <p:cNvSpPr txBox="1"/>
          <p:nvPr/>
        </p:nvSpPr>
        <p:spPr>
          <a:xfrm>
            <a:off x="1605680" y="1405212"/>
            <a:ext cx="6404391" cy="488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sz="2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Navigate the list of chats with the </a:t>
            </a:r>
            <a:r>
              <a:rPr lang="en-US" sz="2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UP ARROW </a:t>
            </a:r>
            <a:r>
              <a:rPr lang="en-US" sz="2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and </a:t>
            </a:r>
            <a:r>
              <a:rPr lang="en-US" sz="2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DOWN ARROW </a:t>
            </a:r>
            <a:r>
              <a:rPr lang="en-US" sz="2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keys.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sz="2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Press the </a:t>
            </a:r>
            <a:r>
              <a:rPr lang="en-US" sz="2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SPACEBAR</a:t>
            </a:r>
            <a:r>
              <a:rPr lang="en-US" sz="2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to enter a chat.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sz="2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Navigate messages using the </a:t>
            </a:r>
            <a:r>
              <a:rPr lang="en-US" sz="2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UP ARROW </a:t>
            </a:r>
            <a:r>
              <a:rPr lang="en-US" sz="2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and </a:t>
            </a:r>
            <a:r>
              <a:rPr lang="en-US" sz="2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DOWN ARROW </a:t>
            </a:r>
            <a:r>
              <a:rPr lang="en-US" sz="2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keys.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sz="2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Focus goes to the oldest unread message so you can work forward.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sz="2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Press </a:t>
            </a:r>
            <a:r>
              <a:rPr lang="en-US" sz="2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ESC</a:t>
            </a:r>
            <a:r>
              <a:rPr lang="en-US" sz="2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or </a:t>
            </a:r>
            <a:r>
              <a:rPr lang="en-US" sz="2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CTRL+L</a:t>
            </a:r>
            <a:r>
              <a:rPr lang="en-US" sz="2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to return to the chat list.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sz="2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Press </a:t>
            </a:r>
            <a:r>
              <a:rPr lang="en-US" sz="22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ENTER</a:t>
            </a:r>
            <a:r>
              <a:rPr lang="en-US" sz="2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on a chat to place the focus in the Compose box.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sz="22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Press </a:t>
            </a:r>
            <a:r>
              <a:rPr lang="en-US" sz="2200" b="1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ESC </a:t>
            </a:r>
            <a:r>
              <a:rPr lang="en-US" sz="22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to return to the list of chats when in the Compose box.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2A51F9-AF24-06CF-EFB1-9E8CD72049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805230-1E1C-49B9-8B6B-65D0492ED39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7" name="Picture 6" descr="Teams chat icon">
            <a:extLst>
              <a:ext uri="{FF2B5EF4-FFF2-40B4-BE49-F238E27FC236}">
                <a16:creationId xmlns:a16="http://schemas.microsoft.com/office/drawing/2014/main" id="{DB81EEEF-3F10-CA1C-E0C0-0FBA8BB3D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257" y="2067140"/>
            <a:ext cx="2743200" cy="2730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0597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022A5A-7726-7373-0141-01DBA47DC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Navigate Chats Demo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2A51F9-AF24-06CF-EFB1-9E8CD72049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6481" y="6356350"/>
            <a:ext cx="460899" cy="365125"/>
          </a:xfrm>
        </p:spPr>
        <p:txBody>
          <a:bodyPr/>
          <a:lstStyle/>
          <a:p>
            <a:fld id="{17805230-1E1C-49B9-8B6B-65D0492ED39F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" name="Access the Chat in Teams">
            <a:hlinkClick r:id="" action="ppaction://media"/>
            <a:extLst>
              <a:ext uri="{FF2B5EF4-FFF2-40B4-BE49-F238E27FC236}">
                <a16:creationId xmlns:a16="http://schemas.microsoft.com/office/drawing/2014/main" id="{B8D3E0EC-EFC1-5B10-A7BA-27EDDFB826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916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0768A57-34C2-4B31-B60A-20744E357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 and Navigate the Activity Feed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6B1E6A-6722-07EB-7ADC-FDE4B988A314}"/>
              </a:ext>
            </a:extLst>
          </p:cNvPr>
          <p:cNvSpPr txBox="1"/>
          <p:nvPr/>
        </p:nvSpPr>
        <p:spPr>
          <a:xfrm>
            <a:off x="1722325" y="1880862"/>
            <a:ext cx="6316775" cy="28963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Navigate the activity feed using the </a:t>
            </a:r>
            <a:r>
              <a:rPr lang="en-US" sz="2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UP ARROW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and </a:t>
            </a:r>
            <a:r>
              <a:rPr lang="en-US" sz="2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DOWN ARROW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keys.</a:t>
            </a:r>
          </a:p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Press the </a:t>
            </a:r>
            <a:r>
              <a:rPr lang="en-US" sz="2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SPACEBAR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to enter an activity in the feed.</a:t>
            </a:r>
          </a:p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sz="24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Press </a:t>
            </a:r>
            <a:r>
              <a:rPr lang="en-US" sz="2400" b="1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ESC </a:t>
            </a:r>
            <a:r>
              <a:rPr lang="en-US" sz="24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or </a:t>
            </a:r>
            <a:r>
              <a:rPr lang="en-US" sz="2400" b="1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CTRL+L</a:t>
            </a:r>
            <a:r>
              <a:rPr lang="en-US" sz="24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to return to the activity list.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026E4-725C-46A1-B09E-6B6998EF2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805230-1E1C-49B9-8B6B-65D0492ED39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23" name="Picture 22" descr="A screenshot of a chat&#10;&#10;Description automatically generated">
            <a:extLst>
              <a:ext uri="{FF2B5EF4-FFF2-40B4-BE49-F238E27FC236}">
                <a16:creationId xmlns:a16="http://schemas.microsoft.com/office/drawing/2014/main" id="{BE8249F6-2ECB-FDF7-9503-C5ED89BA8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616" y="1357745"/>
            <a:ext cx="3628571" cy="4571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0857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058A490-4454-7F56-0615-AE237974C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Navigate the Activity Feed Demo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F68159-410D-FD9B-6CB1-F8FCB19F3A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805230-1E1C-49B9-8B6B-65D0492ED39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2" name="Access_the_Activity_Feed_in_Teams[1]">
            <a:hlinkClick r:id="" action="ppaction://media"/>
            <a:extLst>
              <a:ext uri="{FF2B5EF4-FFF2-40B4-BE49-F238E27FC236}">
                <a16:creationId xmlns:a16="http://schemas.microsoft.com/office/drawing/2014/main" id="{E78C1F16-9B97-2988-7821-8BB239E583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7500" y="0"/>
            <a:ext cx="12135805" cy="682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0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058A490-4454-7F56-0615-AE237974C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 and Navigate Teams and Channels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075F84-3987-2265-3B88-B7A3880506BC}"/>
              </a:ext>
            </a:extLst>
          </p:cNvPr>
          <p:cNvSpPr txBox="1"/>
          <p:nvPr/>
        </p:nvSpPr>
        <p:spPr>
          <a:xfrm>
            <a:off x="1526903" y="1800990"/>
            <a:ext cx="4569098" cy="3291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Navigate teams and channels the same as chat and activity feed.</a:t>
            </a:r>
          </a:p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Press the </a:t>
            </a:r>
            <a:r>
              <a:rPr lang="en-US" sz="24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SPACEBAR</a:t>
            </a: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to expand a team or channel.</a:t>
            </a:r>
          </a:p>
          <a:p>
            <a:pPr marL="342900" marR="0" lvl="0" indent="-342900">
              <a:lnSpc>
                <a:spcPct val="107000"/>
              </a:lnSpc>
              <a:spcBef>
                <a:spcPts val="600"/>
              </a:spcBef>
              <a:spcAft>
                <a:spcPts val="12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sz="24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Press </a:t>
            </a:r>
            <a:r>
              <a:rPr lang="en-US" sz="2400" b="1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ENTER</a:t>
            </a:r>
            <a:r>
              <a:rPr lang="en-US" sz="24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to open posts and items within posts.</a:t>
            </a:r>
            <a:endParaRPr lang="en-US" sz="24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F68159-410D-FD9B-6CB1-F8FCB19F3A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805230-1E1C-49B9-8B6B-65D0492ED39F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 descr="Teams and Channels icon">
            <a:extLst>
              <a:ext uri="{FF2B5EF4-FFF2-40B4-BE49-F238E27FC236}">
                <a16:creationId xmlns:a16="http://schemas.microsoft.com/office/drawing/2014/main" id="{F9F6F5B2-2EED-8AC9-5BB5-E120647A0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978" y="1296031"/>
            <a:ext cx="3713154" cy="4663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74630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Autofit/>
      </a:bodyPr>
      <a:lstStyle>
        <a:defPPr algn="just" fontAlgn="auto">
          <a:lnSpc>
            <a:spcPct val="100000"/>
          </a:lnSpc>
          <a:spcAft>
            <a:spcPts val="0"/>
          </a:spcAft>
          <a:defRPr sz="1800" b="0" i="0" dirty="0"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85730</TotalTime>
  <Words>727</Words>
  <Application>Microsoft Office PowerPoint</Application>
  <PresentationFormat>Widescreen</PresentationFormat>
  <Paragraphs>94</Paragraphs>
  <Slides>16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Aptos</vt:lpstr>
      <vt:lpstr>Arial</vt:lpstr>
      <vt:lpstr>Calibri</vt:lpstr>
      <vt:lpstr>Symbol</vt:lpstr>
      <vt:lpstr>Office Theme</vt:lpstr>
      <vt:lpstr>Increase Productivity in Microsoft Teams with JAWS</vt:lpstr>
      <vt:lpstr>Teams Overview</vt:lpstr>
      <vt:lpstr>Navigate the Teams Interface with JAWS</vt:lpstr>
      <vt:lpstr>New Keyboard Model</vt:lpstr>
      <vt:lpstr>Access and Navigate Chats</vt:lpstr>
      <vt:lpstr>Navigate Chats Demo</vt:lpstr>
      <vt:lpstr>Access and Navigate the Activity Feed</vt:lpstr>
      <vt:lpstr>Navigate the Activity Feed Demo</vt:lpstr>
      <vt:lpstr>Access and Navigate Teams and Channels</vt:lpstr>
      <vt:lpstr>Navigate Teams and Channels Demo</vt:lpstr>
      <vt:lpstr>Access Help and Search</vt:lpstr>
      <vt:lpstr>Navigate the Calendar</vt:lpstr>
      <vt:lpstr>Access and Share Files</vt:lpstr>
      <vt:lpstr>Make a PowerPoint Presentation Accessible  During a Teams Meeting</vt:lpstr>
      <vt:lpstr>Collaborate on Files in Teams</vt:lpstr>
      <vt:lpstr>Resources</vt:lpstr>
    </vt:vector>
  </TitlesOfParts>
  <Company>Vispero - Freedom Scientific,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Increase Productivity in Microsoft Teams with JAWS</dc:title>
  <dc:subject>Increase Productivity in Microsoft Teams with JAWS</dc:subject>
  <dc:creator>Elizabeth Whitaker;Rachel Buchanan</dc:creator>
  <cp:lastModifiedBy>Karl Scott</cp:lastModifiedBy>
  <cp:revision>84</cp:revision>
  <dcterms:created xsi:type="dcterms:W3CDTF">2021-03-10T21:15:22Z</dcterms:created>
  <dcterms:modified xsi:type="dcterms:W3CDTF">2024-03-19T13:05:29Z</dcterms:modified>
</cp:coreProperties>
</file>