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57" r:id="rId2"/>
    <p:sldId id="406" r:id="rId3"/>
    <p:sldId id="391" r:id="rId4"/>
    <p:sldId id="377" r:id="rId5"/>
    <p:sldId id="386" r:id="rId6"/>
    <p:sldId id="400" r:id="rId7"/>
    <p:sldId id="401" r:id="rId8"/>
    <p:sldId id="394" r:id="rId9"/>
    <p:sldId id="404" r:id="rId10"/>
    <p:sldId id="396" r:id="rId11"/>
    <p:sldId id="40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8" autoAdjust="0"/>
  </p:normalViewPr>
  <p:slideViewPr>
    <p:cSldViewPr snapToGrid="0">
      <p:cViewPr varScale="1">
        <p:scale>
          <a:sx n="103" d="100"/>
          <a:sy n="103" d="100"/>
        </p:scale>
        <p:origin x="8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770B5-2B53-40EC-833D-EE6CE7374F1D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27B74-21B4-4283-B555-041C3130C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05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4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10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33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97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093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27B74-21B4-4283-B555-041C3130C29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476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08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905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27B74-21B4-4283-B555-041C3130C29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19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E0B9B-3405-8C75-4BFE-3B912D71C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496F98-D8AA-016C-D053-3569E0D1A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1FAB1-F5E7-5EDF-5917-D5EB5F295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B53C-975C-420C-9FF3-C83F34ADE24E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1D765-03B9-A6AC-BA29-C4F17357E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A00E3-1E9B-E56F-2A95-7E60C154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88EB-CF39-4F82-897E-4375EEB87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28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61D48-9FCC-7649-68F4-72D50495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00391-2C58-5A01-5BD2-B4BD3E02F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BDA15-F901-E6DA-C5B2-A9D37F3E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B53C-975C-420C-9FF3-C83F34ADE24E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1CA3F-5D60-D1BB-5682-756A3406E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2AE60-1EF5-2B45-94AE-A1175B93C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88EB-CF39-4F82-897E-4375EEB87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97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699303-59F0-B499-7F7C-97D1765354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BA5F0-E6A6-943D-7508-F9CFD6422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67BB1-D67C-85D0-CC4F-F24D89DF6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B53C-975C-420C-9FF3-C83F34ADE24E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ED073-3963-0122-91F3-CCEF8DFF4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A001C-DBD9-65E7-1F11-EDE0A696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88EB-CF39-4F82-897E-4375EEB87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98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F9B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6A965BBD-D8D3-472C-9BAE-878491CA2DDA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8359775" cy="6858000"/>
          </a:xfrm>
          <a:custGeom>
            <a:avLst/>
            <a:gdLst>
              <a:gd name="T0" fmla="*/ 0 w 5266"/>
              <a:gd name="T1" fmla="*/ 0 h 4320"/>
              <a:gd name="T2" fmla="*/ 0 w 5266"/>
              <a:gd name="T3" fmla="*/ 4320 h 4320"/>
              <a:gd name="T4" fmla="*/ 4882 w 5266"/>
              <a:gd name="T5" fmla="*/ 4320 h 4320"/>
              <a:gd name="T6" fmla="*/ 5266 w 5266"/>
              <a:gd name="T7" fmla="*/ 3049 h 4320"/>
              <a:gd name="T8" fmla="*/ 5266 w 5266"/>
              <a:gd name="T9" fmla="*/ 3049 h 4320"/>
              <a:gd name="T10" fmla="*/ 5210 w 5266"/>
              <a:gd name="T11" fmla="*/ 3009 h 4320"/>
              <a:gd name="T12" fmla="*/ 5155 w 5266"/>
              <a:gd name="T13" fmla="*/ 2966 h 4320"/>
              <a:gd name="T14" fmla="*/ 5101 w 5266"/>
              <a:gd name="T15" fmla="*/ 2923 h 4320"/>
              <a:gd name="T16" fmla="*/ 5049 w 5266"/>
              <a:gd name="T17" fmla="*/ 2878 h 4320"/>
              <a:gd name="T18" fmla="*/ 4998 w 5266"/>
              <a:gd name="T19" fmla="*/ 2831 h 4320"/>
              <a:gd name="T20" fmla="*/ 4949 w 5266"/>
              <a:gd name="T21" fmla="*/ 2783 h 4320"/>
              <a:gd name="T22" fmla="*/ 4900 w 5266"/>
              <a:gd name="T23" fmla="*/ 2734 h 4320"/>
              <a:gd name="T24" fmla="*/ 4854 w 5266"/>
              <a:gd name="T25" fmla="*/ 2683 h 4320"/>
              <a:gd name="T26" fmla="*/ 4809 w 5266"/>
              <a:gd name="T27" fmla="*/ 2631 h 4320"/>
              <a:gd name="T28" fmla="*/ 4765 w 5266"/>
              <a:gd name="T29" fmla="*/ 2576 h 4320"/>
              <a:gd name="T30" fmla="*/ 4722 w 5266"/>
              <a:gd name="T31" fmla="*/ 2522 h 4320"/>
              <a:gd name="T32" fmla="*/ 4683 w 5266"/>
              <a:gd name="T33" fmla="*/ 2466 h 4320"/>
              <a:gd name="T34" fmla="*/ 4644 w 5266"/>
              <a:gd name="T35" fmla="*/ 2408 h 4320"/>
              <a:gd name="T36" fmla="*/ 4606 w 5266"/>
              <a:gd name="T37" fmla="*/ 2348 h 4320"/>
              <a:gd name="T38" fmla="*/ 4570 w 5266"/>
              <a:gd name="T39" fmla="*/ 2288 h 4320"/>
              <a:gd name="T40" fmla="*/ 4537 w 5266"/>
              <a:gd name="T41" fmla="*/ 2228 h 4320"/>
              <a:gd name="T42" fmla="*/ 4505 w 5266"/>
              <a:gd name="T43" fmla="*/ 2166 h 4320"/>
              <a:gd name="T44" fmla="*/ 4475 w 5266"/>
              <a:gd name="T45" fmla="*/ 2102 h 4320"/>
              <a:gd name="T46" fmla="*/ 4447 w 5266"/>
              <a:gd name="T47" fmla="*/ 2038 h 4320"/>
              <a:gd name="T48" fmla="*/ 4421 w 5266"/>
              <a:gd name="T49" fmla="*/ 1973 h 4320"/>
              <a:gd name="T50" fmla="*/ 4396 w 5266"/>
              <a:gd name="T51" fmla="*/ 1905 h 4320"/>
              <a:gd name="T52" fmla="*/ 4374 w 5266"/>
              <a:gd name="T53" fmla="*/ 1838 h 4320"/>
              <a:gd name="T54" fmla="*/ 4353 w 5266"/>
              <a:gd name="T55" fmla="*/ 1770 h 4320"/>
              <a:gd name="T56" fmla="*/ 4334 w 5266"/>
              <a:gd name="T57" fmla="*/ 1701 h 4320"/>
              <a:gd name="T58" fmla="*/ 4317 w 5266"/>
              <a:gd name="T59" fmla="*/ 1631 h 4320"/>
              <a:gd name="T60" fmla="*/ 4304 w 5266"/>
              <a:gd name="T61" fmla="*/ 1562 h 4320"/>
              <a:gd name="T62" fmla="*/ 4291 w 5266"/>
              <a:gd name="T63" fmla="*/ 1489 h 4320"/>
              <a:gd name="T64" fmla="*/ 4282 w 5266"/>
              <a:gd name="T65" fmla="*/ 1418 h 4320"/>
              <a:gd name="T66" fmla="*/ 4274 w 5266"/>
              <a:gd name="T67" fmla="*/ 1344 h 4320"/>
              <a:gd name="T68" fmla="*/ 4267 w 5266"/>
              <a:gd name="T69" fmla="*/ 1271 h 4320"/>
              <a:gd name="T70" fmla="*/ 4265 w 5266"/>
              <a:gd name="T71" fmla="*/ 1198 h 4320"/>
              <a:gd name="T72" fmla="*/ 4263 w 5266"/>
              <a:gd name="T73" fmla="*/ 1123 h 4320"/>
              <a:gd name="T74" fmla="*/ 4263 w 5266"/>
              <a:gd name="T75" fmla="*/ 1123 h 4320"/>
              <a:gd name="T76" fmla="*/ 4265 w 5266"/>
              <a:gd name="T77" fmla="*/ 1046 h 4320"/>
              <a:gd name="T78" fmla="*/ 4269 w 5266"/>
              <a:gd name="T79" fmla="*/ 971 h 4320"/>
              <a:gd name="T80" fmla="*/ 4274 w 5266"/>
              <a:gd name="T81" fmla="*/ 898 h 4320"/>
              <a:gd name="T82" fmla="*/ 4282 w 5266"/>
              <a:gd name="T83" fmla="*/ 823 h 4320"/>
              <a:gd name="T84" fmla="*/ 4293 w 5266"/>
              <a:gd name="T85" fmla="*/ 750 h 4320"/>
              <a:gd name="T86" fmla="*/ 4304 w 5266"/>
              <a:gd name="T87" fmla="*/ 677 h 4320"/>
              <a:gd name="T88" fmla="*/ 4319 w 5266"/>
              <a:gd name="T89" fmla="*/ 606 h 4320"/>
              <a:gd name="T90" fmla="*/ 4336 w 5266"/>
              <a:gd name="T91" fmla="*/ 534 h 4320"/>
              <a:gd name="T92" fmla="*/ 4355 w 5266"/>
              <a:gd name="T93" fmla="*/ 465 h 4320"/>
              <a:gd name="T94" fmla="*/ 4377 w 5266"/>
              <a:gd name="T95" fmla="*/ 396 h 4320"/>
              <a:gd name="T96" fmla="*/ 4400 w 5266"/>
              <a:gd name="T97" fmla="*/ 326 h 4320"/>
              <a:gd name="T98" fmla="*/ 4424 w 5266"/>
              <a:gd name="T99" fmla="*/ 259 h 4320"/>
              <a:gd name="T100" fmla="*/ 4452 w 5266"/>
              <a:gd name="T101" fmla="*/ 193 h 4320"/>
              <a:gd name="T102" fmla="*/ 4481 w 5266"/>
              <a:gd name="T103" fmla="*/ 128 h 4320"/>
              <a:gd name="T104" fmla="*/ 4512 w 5266"/>
              <a:gd name="T105" fmla="*/ 64 h 4320"/>
              <a:gd name="T106" fmla="*/ 4544 w 5266"/>
              <a:gd name="T107" fmla="*/ 0 h 4320"/>
              <a:gd name="T108" fmla="*/ 0 w 5266"/>
              <a:gd name="T10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266" h="4320">
                <a:moveTo>
                  <a:pt x="0" y="0"/>
                </a:moveTo>
                <a:lnTo>
                  <a:pt x="0" y="4320"/>
                </a:lnTo>
                <a:lnTo>
                  <a:pt x="4882" y="4320"/>
                </a:lnTo>
                <a:lnTo>
                  <a:pt x="5266" y="3049"/>
                </a:lnTo>
                <a:lnTo>
                  <a:pt x="5266" y="3049"/>
                </a:lnTo>
                <a:lnTo>
                  <a:pt x="5210" y="3009"/>
                </a:lnTo>
                <a:lnTo>
                  <a:pt x="5155" y="2966"/>
                </a:lnTo>
                <a:lnTo>
                  <a:pt x="5101" y="2923"/>
                </a:lnTo>
                <a:lnTo>
                  <a:pt x="5049" y="2878"/>
                </a:lnTo>
                <a:lnTo>
                  <a:pt x="4998" y="2831"/>
                </a:lnTo>
                <a:lnTo>
                  <a:pt x="4949" y="2783"/>
                </a:lnTo>
                <a:lnTo>
                  <a:pt x="4900" y="2734"/>
                </a:lnTo>
                <a:lnTo>
                  <a:pt x="4854" y="2683"/>
                </a:lnTo>
                <a:lnTo>
                  <a:pt x="4809" y="2631"/>
                </a:lnTo>
                <a:lnTo>
                  <a:pt x="4765" y="2576"/>
                </a:lnTo>
                <a:lnTo>
                  <a:pt x="4722" y="2522"/>
                </a:lnTo>
                <a:lnTo>
                  <a:pt x="4683" y="2466"/>
                </a:lnTo>
                <a:lnTo>
                  <a:pt x="4644" y="2408"/>
                </a:lnTo>
                <a:lnTo>
                  <a:pt x="4606" y="2348"/>
                </a:lnTo>
                <a:lnTo>
                  <a:pt x="4570" y="2288"/>
                </a:lnTo>
                <a:lnTo>
                  <a:pt x="4537" y="2228"/>
                </a:lnTo>
                <a:lnTo>
                  <a:pt x="4505" y="2166"/>
                </a:lnTo>
                <a:lnTo>
                  <a:pt x="4475" y="2102"/>
                </a:lnTo>
                <a:lnTo>
                  <a:pt x="4447" y="2038"/>
                </a:lnTo>
                <a:lnTo>
                  <a:pt x="4421" y="1973"/>
                </a:lnTo>
                <a:lnTo>
                  <a:pt x="4396" y="1905"/>
                </a:lnTo>
                <a:lnTo>
                  <a:pt x="4374" y="1838"/>
                </a:lnTo>
                <a:lnTo>
                  <a:pt x="4353" y="1770"/>
                </a:lnTo>
                <a:lnTo>
                  <a:pt x="4334" y="1701"/>
                </a:lnTo>
                <a:lnTo>
                  <a:pt x="4317" y="1631"/>
                </a:lnTo>
                <a:lnTo>
                  <a:pt x="4304" y="1562"/>
                </a:lnTo>
                <a:lnTo>
                  <a:pt x="4291" y="1489"/>
                </a:lnTo>
                <a:lnTo>
                  <a:pt x="4282" y="1418"/>
                </a:lnTo>
                <a:lnTo>
                  <a:pt x="4274" y="1344"/>
                </a:lnTo>
                <a:lnTo>
                  <a:pt x="4267" y="1271"/>
                </a:lnTo>
                <a:lnTo>
                  <a:pt x="4265" y="1198"/>
                </a:lnTo>
                <a:lnTo>
                  <a:pt x="4263" y="1123"/>
                </a:lnTo>
                <a:lnTo>
                  <a:pt x="4263" y="1123"/>
                </a:lnTo>
                <a:lnTo>
                  <a:pt x="4265" y="1046"/>
                </a:lnTo>
                <a:lnTo>
                  <a:pt x="4269" y="971"/>
                </a:lnTo>
                <a:lnTo>
                  <a:pt x="4274" y="898"/>
                </a:lnTo>
                <a:lnTo>
                  <a:pt x="4282" y="823"/>
                </a:lnTo>
                <a:lnTo>
                  <a:pt x="4293" y="750"/>
                </a:lnTo>
                <a:lnTo>
                  <a:pt x="4304" y="677"/>
                </a:lnTo>
                <a:lnTo>
                  <a:pt x="4319" y="606"/>
                </a:lnTo>
                <a:lnTo>
                  <a:pt x="4336" y="534"/>
                </a:lnTo>
                <a:lnTo>
                  <a:pt x="4355" y="465"/>
                </a:lnTo>
                <a:lnTo>
                  <a:pt x="4377" y="396"/>
                </a:lnTo>
                <a:lnTo>
                  <a:pt x="4400" y="326"/>
                </a:lnTo>
                <a:lnTo>
                  <a:pt x="4424" y="259"/>
                </a:lnTo>
                <a:lnTo>
                  <a:pt x="4452" y="193"/>
                </a:lnTo>
                <a:lnTo>
                  <a:pt x="4481" y="128"/>
                </a:lnTo>
                <a:lnTo>
                  <a:pt x="4512" y="64"/>
                </a:lnTo>
                <a:lnTo>
                  <a:pt x="454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026481"/>
            <a:ext cx="4572000" cy="2387600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430840"/>
            <a:ext cx="4572000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/>
        </p:nvSpPr>
        <p:spPr bwMode="auto">
          <a:xfrm>
            <a:off x="0" y="4819954"/>
            <a:ext cx="8362277" cy="4910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800299"/>
            <a:ext cx="4572000" cy="422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[Job title]</a:t>
            </a:r>
          </a:p>
        </p:txBody>
      </p:sp>
    </p:spTree>
    <p:extLst>
      <p:ext uri="{BB962C8B-B14F-4D97-AF65-F5344CB8AC3E}">
        <p14:creationId xmlns:p14="http://schemas.microsoft.com/office/powerpoint/2010/main" val="236371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59195-5E4D-854E-F424-81EC25C2D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5B9B9-F734-057D-14A6-0EAD01DC7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00751-A77D-ED01-973B-C565448E4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B53C-975C-420C-9FF3-C83F34ADE24E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843FB-0ED4-59A5-25B7-DB32333CF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4D90B-DD2C-26FC-AEF5-E56F976E5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88EB-CF39-4F82-897E-4375EEB87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3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290B-F908-0FA7-33FC-D018B940E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322FA-1131-D0A1-3CBC-38D8DC8E7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4EC52-7A48-EFEB-CE31-366EA2758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B53C-975C-420C-9FF3-C83F34ADE24E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27DF7-8940-E375-1000-449DC4AA7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73E22-C1AB-CE8C-DD29-1542F399C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88EB-CF39-4F82-897E-4375EEB87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9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45762-ABFC-52A5-4714-4CC45DD52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20F31-CE4A-BCCB-9D9D-F2F90BABD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03CD98-BAE8-B7DA-E3C6-564AAFD89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EDD90-9EBF-4030-191C-60C6D3227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B53C-975C-420C-9FF3-C83F34ADE24E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61A54-741A-9A86-D9F2-6444353D3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BE3541-04FB-AF58-3EA5-10F676B9C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88EB-CF39-4F82-897E-4375EEB87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3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6C09C-CFA3-1142-4BD4-30AD50AF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64065-ED6E-011C-7BC3-E9A8988E9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18AAF2-2450-27AC-3A4C-03F5663B5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DF3ACF-E24D-10E0-2E5C-31C881D96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53B3AE-5B72-8953-7201-0EFE8B77B1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4EA823-7EF1-FFC1-A2AD-A528BF862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B53C-975C-420C-9FF3-C83F34ADE24E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3BDD90-C207-202D-74DB-19E782EF3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21E6DF-189D-F48C-E61B-5163A1B1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88EB-CF39-4F82-897E-4375EEB87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20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1A508-8298-2F91-89D1-4C5E60C12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6D810-63AE-2F62-58D7-BD9480826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B53C-975C-420C-9FF3-C83F34ADE24E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E13840-BB6C-E84C-2F98-A38C2A73C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686EE8-B7B8-093A-3F6F-C129CD656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88EB-CF39-4F82-897E-4375EEB87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7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0E5A01-342D-C491-C375-C0F7F64D6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B53C-975C-420C-9FF3-C83F34ADE24E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D131F-FF87-93AD-8459-CB4EAAAB2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958E6-052E-86E8-FBC2-DC6852D4E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88EB-CF39-4F82-897E-4375EEB87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3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B92C2-6421-5918-1B33-7ECFC357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8FEF5-A54B-E7AF-CD48-6AD9C0188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CA773-6130-9368-7D03-BD4A385D9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33024-5C50-8859-6FA8-048AF265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B53C-975C-420C-9FF3-C83F34ADE24E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BE081-449C-6CAB-8648-7B5B2122E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1AB15-6922-9B52-E886-168D76EF8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88EB-CF39-4F82-897E-4375EEB87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3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65B30-F861-A248-65DE-8A80CD21A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E3EF20-5ABC-E405-E768-310440908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8CF867-4F03-18B9-2749-7A1173CEA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45009-E5B1-8306-BAA5-C0BB4C121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B53C-975C-420C-9FF3-C83F34ADE24E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94E6F-ED98-A882-9CB2-CF9C61045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DE9AF-BBBF-450F-E3D8-D12B43E4E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88EB-CF39-4F82-897E-4375EEB87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2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169B7E-EAB2-B78D-4CAD-8A3976608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447C7-FFDF-5337-8E01-B8C8C1991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362F7-F359-2662-96CB-3FED2D65D3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5B53C-975C-420C-9FF3-C83F34ADE24E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B3007-9A8E-5E3D-FBBE-6AE1CCB61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3026D-0CE3-F623-1F75-D71A8CA20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F88EB-CF39-4F82-897E-4375EEB87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72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domscientific.com/trainin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www.freedomscientific.com/resources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368EE50C-1076-4C66-B3FD-1742C2179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8092"/>
            <a:ext cx="4930588" cy="2387600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Fusion: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Ultimate Accessibility Tool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A26492-3521-DA42-A4B5-344F0106A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68266"/>
            <a:ext cx="4572000" cy="369459"/>
          </a:xfrm>
        </p:spPr>
        <p:txBody>
          <a:bodyPr>
            <a:noAutofit/>
          </a:bodyPr>
          <a:lstStyle/>
          <a:p>
            <a:r>
              <a:rPr lang="en-US" sz="2800" b="0" dirty="0"/>
              <a:t>Rachel Buchanan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875037-EC27-724D-A476-D10943F69E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5403714"/>
            <a:ext cx="5630944" cy="422275"/>
          </a:xfrm>
        </p:spPr>
        <p:txBody>
          <a:bodyPr>
            <a:normAutofit fontScale="25000" lnSpcReduction="2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effectLst/>
                <a:latin typeface="+mj-lt"/>
                <a:ea typeface="Calibri" panose="020F0502020204030204" pitchFamily="34" charset="0"/>
              </a:rPr>
              <a:t>Director – User </a:t>
            </a:r>
            <a:r>
              <a:rPr lang="en-US" sz="7200" dirty="0">
                <a:effectLst/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Education</a:t>
            </a:r>
            <a:r>
              <a:rPr lang="en-US" sz="7200" dirty="0">
                <a:effectLst/>
                <a:latin typeface="+mj-lt"/>
                <a:ea typeface="Calibri" panose="020F0502020204030204" pitchFamily="34" charset="0"/>
              </a:rPr>
              <a:t> and Technical Support – Vispero </a:t>
            </a:r>
            <a:r>
              <a:rPr lang="en-US" sz="1600" i="1" dirty="0"/>
              <a:t> 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CD11A804-9785-4046-86BD-88987BFC909E}"/>
              </a:ext>
            </a:extLst>
          </p:cNvPr>
          <p:cNvSpPr txBox="1">
            <a:spLocks/>
          </p:cNvSpPr>
          <p:nvPr/>
        </p:nvSpPr>
        <p:spPr>
          <a:xfrm>
            <a:off x="1524000" y="5707184"/>
            <a:ext cx="4572000" cy="369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1500" b="1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0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18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16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1600" kern="120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latin typeface="+mn-lt"/>
              </a:rPr>
              <a:t>Elizabeth Whitaker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0020348-9CF7-49C6-A3D4-48C1BBDE5139}"/>
              </a:ext>
            </a:extLst>
          </p:cNvPr>
          <p:cNvSpPr txBox="1">
            <a:spLocks/>
          </p:cNvSpPr>
          <p:nvPr/>
        </p:nvSpPr>
        <p:spPr>
          <a:xfrm>
            <a:off x="1523999" y="6123778"/>
            <a:ext cx="5781773" cy="422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12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36576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2pPr>
            <a:lvl3pPr marL="73152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3pPr>
            <a:lvl4pPr marL="109728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4pPr>
            <a:lvl5pPr marL="146304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+mj-lt"/>
              </a:rPr>
              <a:t>Product Manager – User Education and Outreach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– </a:t>
            </a:r>
            <a:r>
              <a:rPr lang="en-US" sz="1800" dirty="0">
                <a:latin typeface="+mj-lt"/>
              </a:rPr>
              <a:t>Vispero</a:t>
            </a:r>
          </a:p>
        </p:txBody>
      </p:sp>
      <p:pic>
        <p:nvPicPr>
          <p:cNvPr id="3" name="Picture 2" descr="Fusion Product Image">
            <a:extLst>
              <a:ext uri="{FF2B5EF4-FFF2-40B4-BE49-F238E27FC236}">
                <a16:creationId xmlns:a16="http://schemas.microsoft.com/office/drawing/2014/main" id="{F6FAB3A2-4CCA-4D82-970B-D26038331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383" y="651754"/>
            <a:ext cx="3548974" cy="3548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2844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BBD-04C9-48CD-ABFB-659034D97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anchor="b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Training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04324-4DEE-43B5-9045-EC9E41782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8450" y="-404420"/>
            <a:ext cx="7846659" cy="5534211"/>
          </a:xfrm>
        </p:spPr>
        <p:txBody>
          <a:bodyPr anchor="ctr">
            <a:noAutofit/>
          </a:bodyPr>
          <a:lstStyle/>
          <a:p>
            <a:pPr>
              <a:spcBef>
                <a:spcPts val="1200"/>
              </a:spcBef>
              <a:spcAft>
                <a:spcPts val="13800"/>
              </a:spcAft>
            </a:pPr>
            <a:r>
              <a:rPr lang="en-US" dirty="0"/>
              <a:t>For training on Freedom Scientific products, visit: </a:t>
            </a:r>
            <a:r>
              <a:rPr lang="en-US" dirty="0">
                <a:hlinkClick r:id="rId3"/>
              </a:rPr>
              <a:t>https://www.freedomscientific.com/training/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>
              <a:spcBef>
                <a:spcPts val="1200"/>
              </a:spcBef>
              <a:spcAft>
                <a:spcPts val="13800"/>
              </a:spcAft>
            </a:pPr>
            <a:r>
              <a:rPr lang="en-US" dirty="0"/>
              <a:t>For Freedom Scientific training resources, visit: </a:t>
            </a:r>
            <a:br>
              <a:rPr lang="en-US" dirty="0"/>
            </a:br>
            <a:r>
              <a:rPr lang="en-US" dirty="0">
                <a:hlinkClick r:id="rId4"/>
              </a:rPr>
              <a:t>https://www.freedomscientific.com/resources/</a:t>
            </a:r>
            <a:r>
              <a:rPr lang="en-US" dirty="0"/>
              <a:t> </a:t>
            </a:r>
          </a:p>
        </p:txBody>
      </p:sp>
      <p:pic>
        <p:nvPicPr>
          <p:cNvPr id="4" name="Picture 3" descr="QR code - Freedom Scientific Resources web page.">
            <a:extLst>
              <a:ext uri="{FF2B5EF4-FFF2-40B4-BE49-F238E27FC236}">
                <a16:creationId xmlns:a16="http://schemas.microsoft.com/office/drawing/2014/main" id="{D7654F69-3655-6087-B0A1-D14743EC31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152" y="1057883"/>
            <a:ext cx="2381255" cy="2381255"/>
          </a:xfrm>
          <a:prstGeom prst="rect">
            <a:avLst/>
          </a:prstGeom>
        </p:spPr>
      </p:pic>
      <p:pic>
        <p:nvPicPr>
          <p:cNvPr id="6" name="Picture 5" descr="QR code - Freedom Scientific Training web page.">
            <a:extLst>
              <a:ext uri="{FF2B5EF4-FFF2-40B4-BE49-F238E27FC236}">
                <a16:creationId xmlns:a16="http://schemas.microsoft.com/office/drawing/2014/main" id="{3AC567F7-10B8-0DEF-8B8A-E9D4338411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162" y="4472903"/>
            <a:ext cx="2395235" cy="239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63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&quot;Thank you&quot; written with a signature font">
            <a:extLst>
              <a:ext uri="{FF2B5EF4-FFF2-40B4-BE49-F238E27FC236}">
                <a16:creationId xmlns:a16="http://schemas.microsoft.com/office/drawing/2014/main" id="{31D1EF0A-75BA-EDED-E484-0F5979F04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46" r="2" b="9260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8" name="Rectangle 16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AF053-7BEA-6630-B1A4-B80C8F7B8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709085-B49B-D5E0-86E8-7DC4EF7F4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4483129" cy="3207258"/>
          </a:xfrm>
        </p:spPr>
        <p:txBody>
          <a:bodyPr anchor="t">
            <a:no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Thank you for joining us to learn about JAWS, ZoomText, and Fusion 2023.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Send questions or feedback to training@vispero.com.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07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B475F8-50AE-46A0-9943-B2B63183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2432E-4B94-A78F-5B84-6E3431CCF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6986015" cy="1776484"/>
          </a:xfrm>
        </p:spPr>
        <p:txBody>
          <a:bodyPr anchor="b">
            <a:normAutofit/>
          </a:bodyPr>
          <a:lstStyle/>
          <a:p>
            <a:r>
              <a:rPr lang="en-US" sz="5400"/>
              <a:t>ZoomText, JAWS, and Fusion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5F6FDB4-2351-48C2-A863-2364A0234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31569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C3CA3-8C5D-8944-263B-C88536379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759917"/>
            <a:ext cx="6986016" cy="367214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5400"/>
              </a:spcAft>
            </a:pPr>
            <a:r>
              <a:rPr lang="en-US" u="sng" dirty="0"/>
              <a:t>What </a:t>
            </a:r>
            <a:r>
              <a:rPr lang="en-US" dirty="0"/>
              <a:t>are they?</a:t>
            </a:r>
          </a:p>
          <a:p>
            <a:pPr>
              <a:spcBef>
                <a:spcPts val="1200"/>
              </a:spcBef>
              <a:spcAft>
                <a:spcPts val="5400"/>
              </a:spcAft>
            </a:pPr>
            <a:r>
              <a:rPr lang="en-US" u="sng" dirty="0"/>
              <a:t>Who</a:t>
            </a:r>
            <a:r>
              <a:rPr lang="en-US" dirty="0"/>
              <a:t> are they designed for? </a:t>
            </a:r>
          </a:p>
        </p:txBody>
      </p:sp>
      <p:pic>
        <p:nvPicPr>
          <p:cNvPr id="6" name="Picture 5" descr="ZoomText Magnifier with Speech">
            <a:extLst>
              <a:ext uri="{FF2B5EF4-FFF2-40B4-BE49-F238E27FC236}">
                <a16:creationId xmlns:a16="http://schemas.microsoft.com/office/drawing/2014/main" id="{33476CD4-0954-E1EF-62DE-42C5B7094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837" y="1074423"/>
            <a:ext cx="4114800" cy="874396"/>
          </a:xfrm>
          <a:prstGeom prst="rect">
            <a:avLst/>
          </a:prstGeom>
        </p:spPr>
      </p:pic>
      <p:pic>
        <p:nvPicPr>
          <p:cNvPr id="4" name="Picture 3" descr="JAWS Screen Reader">
            <a:extLst>
              <a:ext uri="{FF2B5EF4-FFF2-40B4-BE49-F238E27FC236}">
                <a16:creationId xmlns:a16="http://schemas.microsoft.com/office/drawing/2014/main" id="{AD0654A9-E6C0-6E11-7D4B-6DC2BFB57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97" y="2910889"/>
            <a:ext cx="2926080" cy="972921"/>
          </a:xfrm>
          <a:prstGeom prst="rect">
            <a:avLst/>
          </a:prstGeom>
        </p:spPr>
      </p:pic>
      <p:pic>
        <p:nvPicPr>
          <p:cNvPr id="5" name="Picture 4" descr="Fusion - Powered by JAWS and ZoomText">
            <a:extLst>
              <a:ext uri="{FF2B5EF4-FFF2-40B4-BE49-F238E27FC236}">
                <a16:creationId xmlns:a16="http://schemas.microsoft.com/office/drawing/2014/main" id="{3157EFB4-724D-4655-B73E-45DC05965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837" y="4751677"/>
            <a:ext cx="41148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03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7B84B2-031B-D34A-9DBA-0C01303AD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ZoomText?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0CFCBC-28F8-D84D-BADC-AD4AC137B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382070" cy="5032375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4600" dirty="0"/>
              <a:t>ZoomText Magnifier/Reader is screen magnification software for Windows that allows the user to: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4400" dirty="0"/>
              <a:t>Magnify the screen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4400" dirty="0"/>
              <a:t>Change screen colors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4400" dirty="0"/>
              <a:t>Customize items like the mouse pointer and text cursor to make them easy to find and track on the screen.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4600" dirty="0"/>
              <a:t>ZoomText Magnifier/Reader has basic speech features for reading documents, web pages, and email.</a:t>
            </a:r>
          </a:p>
        </p:txBody>
      </p:sp>
      <p:pic>
        <p:nvPicPr>
          <p:cNvPr id="3" name="Picture 2" descr="ZoomText logo">
            <a:extLst>
              <a:ext uri="{FF2B5EF4-FFF2-40B4-BE49-F238E27FC236}">
                <a16:creationId xmlns:a16="http://schemas.microsoft.com/office/drawing/2014/main" id="{FD52BFF9-F00D-79AF-B5D7-699092399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425" y="1825625"/>
            <a:ext cx="2286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3028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7B84B2-031B-D34A-9DBA-0C01303AD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ZoomText for?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0CFCBC-28F8-D84D-BADC-AD4AC137B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9204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ZoomText is for any user with enough vision to see a computer screen and who may require extra visual enhancements to more comfortably read and access screen content.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3" name="Picture 2" descr="Using a magnifying glass to view a laptop computer screen">
            <a:extLst>
              <a:ext uri="{FF2B5EF4-FFF2-40B4-BE49-F238E27FC236}">
                <a16:creationId xmlns:a16="http://schemas.microsoft.com/office/drawing/2014/main" id="{B3247E70-FBB8-34B7-8A8E-DFED9F69F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8" y="1424574"/>
            <a:ext cx="5486400" cy="4267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1515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7B84B2-031B-D34A-9DBA-0C01303AD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Versions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0CFCBC-28F8-D84D-BADC-AD4AC137B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97669" cy="435133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5400"/>
              </a:spcAft>
            </a:pPr>
            <a:r>
              <a:rPr lang="en-US" dirty="0"/>
              <a:t>ZoomText Magnifier – Magnification enhancements only, no speech</a:t>
            </a:r>
          </a:p>
          <a:p>
            <a:pPr>
              <a:spcBef>
                <a:spcPts val="1200"/>
              </a:spcBef>
              <a:spcAft>
                <a:spcPts val="5400"/>
              </a:spcAft>
            </a:pPr>
            <a:r>
              <a:rPr lang="en-US" dirty="0"/>
              <a:t>ZoomText Magnifier/Reader – Magnification enhancements and basic speech</a:t>
            </a:r>
          </a:p>
        </p:txBody>
      </p:sp>
      <p:pic>
        <p:nvPicPr>
          <p:cNvPr id="6" name="Picture 5" descr="ZoomText Magnifier user interface">
            <a:extLst>
              <a:ext uri="{FF2B5EF4-FFF2-40B4-BE49-F238E27FC236}">
                <a16:creationId xmlns:a16="http://schemas.microsoft.com/office/drawing/2014/main" id="{5107B8F5-E09B-703D-877C-6F9DCA859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951" y="302472"/>
            <a:ext cx="5212080" cy="1924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ZoomText Magnifier/Reader UI with magnifier settings displayed">
            <a:extLst>
              <a:ext uri="{FF2B5EF4-FFF2-40B4-BE49-F238E27FC236}">
                <a16:creationId xmlns:a16="http://schemas.microsoft.com/office/drawing/2014/main" id="{3D1BE883-6DDA-871C-BD9F-CDFFD1CDA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951" y="2480161"/>
            <a:ext cx="5212080" cy="1924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ZoomText Magnifier/Reader UI with reader settings displayed">
            <a:extLst>
              <a:ext uri="{FF2B5EF4-FFF2-40B4-BE49-F238E27FC236}">
                <a16:creationId xmlns:a16="http://schemas.microsoft.com/office/drawing/2014/main" id="{D35EF717-FEA3-0432-A016-63696EE693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951" y="4649058"/>
            <a:ext cx="5212080" cy="1924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560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7B84B2-031B-D34A-9DBA-0C01303AD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JAWS?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0CFCBC-28F8-D84D-BADC-AD4AC137B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89800" cy="435133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/>
              <a:t>JAWS, Job Access With Speech, is a screen reader that provides access to the Microsoft Windows operating system.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/>
              <a:t>Information is spoken aloud as it appears and changes on the computer screen. </a:t>
            </a:r>
          </a:p>
        </p:txBody>
      </p:sp>
      <p:pic>
        <p:nvPicPr>
          <p:cNvPr id="3" name="Picture 2" descr="JAWS shark fin logo">
            <a:extLst>
              <a:ext uri="{FF2B5EF4-FFF2-40B4-BE49-F238E27FC236}">
                <a16:creationId xmlns:a16="http://schemas.microsoft.com/office/drawing/2014/main" id="{AE5F7AC4-0C35-5CF9-8564-DA753928B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052" y="1825625"/>
            <a:ext cx="2286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3875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F6084-62EF-4496-8EF1-707A6AC7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rmAutofit/>
          </a:bodyPr>
          <a:lstStyle/>
          <a:p>
            <a:r>
              <a:rPr lang="en-US" dirty="0"/>
              <a:t>Who is JAWS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1B6B2-C4C0-44EE-925E-887F97691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 dirty="0">
                <a:effectLst/>
              </a:rPr>
              <a:t>JAWS is for any computer user whose vision loss prevents them from seeing screen content or navigating with a mouse.</a:t>
            </a:r>
            <a:endParaRPr lang="en-US" dirty="0"/>
          </a:p>
        </p:txBody>
      </p:sp>
      <p:pic>
        <p:nvPicPr>
          <p:cNvPr id="5" name="Picture 4" descr="A woman using JAWS and a Focus 80 Blue braille display">
            <a:extLst>
              <a:ext uri="{FF2B5EF4-FFF2-40B4-BE49-F238E27FC236}">
                <a16:creationId xmlns:a16="http://schemas.microsoft.com/office/drawing/2014/main" id="{063231A9-F9D2-D400-B66C-7F174E1EB2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4" r="6856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365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7B84B2-031B-D34A-9DBA-0C01303AD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</a:rPr>
              <a:t>What is Fusion?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0CFCBC-28F8-D84D-BADC-AD4AC137B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6218658"/>
          </a:xfrm>
        </p:spPr>
        <p:txBody>
          <a:bodyPr anchor="ctr">
            <a:norm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b="0" i="0" dirty="0">
                <a:effectLst/>
              </a:rPr>
              <a:t>Fusion provides the features and benefits of having both ZoomText Magnifier/Reader and JAWS screen reader in one package. 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b="0" i="0" dirty="0">
                <a:effectLst/>
              </a:rPr>
              <a:t>The two applications can be used together or separately to suit individual user preferences. </a:t>
            </a:r>
          </a:p>
          <a:p>
            <a:pPr lvl="1">
              <a:spcBef>
                <a:spcPts val="1200"/>
              </a:spcBef>
              <a:spcAft>
                <a:spcPts val="1800"/>
              </a:spcAft>
            </a:pPr>
            <a:endParaRPr lang="en-US" sz="2000" dirty="0"/>
          </a:p>
        </p:txBody>
      </p:sp>
      <p:pic>
        <p:nvPicPr>
          <p:cNvPr id="7" name="Picture 6" descr="Fusion atom logo">
            <a:extLst>
              <a:ext uri="{FF2B5EF4-FFF2-40B4-BE49-F238E27FC236}">
                <a16:creationId xmlns:a16="http://schemas.microsoft.com/office/drawing/2014/main" id="{9CA54615-1CB6-5733-890E-3CBA977A3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363" y="1841656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71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Two women using software on computer at home">
            <a:extLst>
              <a:ext uri="{FF2B5EF4-FFF2-40B4-BE49-F238E27FC236}">
                <a16:creationId xmlns:a16="http://schemas.microsoft.com/office/drawing/2014/main" id="{3F6E75CF-425A-3FD3-F0BB-B09495FD7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 b="9091"/>
          <a:stretch/>
        </p:blipFill>
        <p:spPr bwMode="auto">
          <a:xfrm>
            <a:off x="3862958" y="10"/>
            <a:ext cx="832904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B2C82F-FDAB-412B-BAEC-213F5CEA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85" y="27088"/>
            <a:ext cx="4183280" cy="1124712"/>
          </a:xfrm>
        </p:spPr>
        <p:txBody>
          <a:bodyPr anchor="b">
            <a:normAutofit/>
          </a:bodyPr>
          <a:lstStyle/>
          <a:p>
            <a:r>
              <a:rPr lang="en-US" sz="3600" dirty="0"/>
              <a:t>Who is Fusion for?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2C2D5-09F8-48F5-BE25-382658AAA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15" y="1307714"/>
            <a:ext cx="5939890" cy="4706751"/>
          </a:xfrm>
        </p:spPr>
        <p:txBody>
          <a:bodyPr anchor="t">
            <a:no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2400" b="0" i="0" dirty="0">
                <a:effectLst/>
              </a:rPr>
              <a:t>Fusion is perfect for individuals who, over time, want a smooth transition from using magnification to a full screen reader. 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2400" b="0" i="0" dirty="0">
                <a:effectLst/>
              </a:rPr>
              <a:t>It also benefits users with advanced or progressive vision loss who can take advantage of magnification and full screen reading at the same time.</a:t>
            </a:r>
            <a:r>
              <a:rPr lang="en-US" sz="2400" dirty="0"/>
              <a:t> 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2400" dirty="0"/>
              <a:t>Fusion meets the needs of organizations seeking to provide tools for every level of visual impairment with a single license and installer.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endParaRPr lang="en-US" sz="2400" b="0" i="0" dirty="0">
              <a:effectLst/>
            </a:endParaRPr>
          </a:p>
          <a:p>
            <a:pPr>
              <a:spcBef>
                <a:spcPts val="1200"/>
              </a:spcBef>
              <a:spcAft>
                <a:spcPts val="1800"/>
              </a:spcAft>
            </a:pPr>
            <a:endParaRPr lang="en-US" sz="24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E1350B-C512-7F64-AB23-D4F3560D1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23215" y="4210756"/>
            <a:ext cx="3684341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007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426</Words>
  <Application>Microsoft Office PowerPoint</Application>
  <PresentationFormat>Widescreen</PresentationFormat>
  <Paragraphs>46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Fusion: The Ultimate Accessibility Tool</vt:lpstr>
      <vt:lpstr>ZoomText, JAWS, and Fusion</vt:lpstr>
      <vt:lpstr>What is ZoomText?</vt:lpstr>
      <vt:lpstr>Who is ZoomText for?</vt:lpstr>
      <vt:lpstr>Available Versions</vt:lpstr>
      <vt:lpstr>What is JAWS?</vt:lpstr>
      <vt:lpstr>Who is JAWS for?</vt:lpstr>
      <vt:lpstr>What is Fusion?</vt:lpstr>
      <vt:lpstr>Who is Fusion for?</vt:lpstr>
      <vt:lpstr>Training Resources</vt:lpstr>
      <vt:lpstr>Thank you</vt:lpstr>
    </vt:vector>
  </TitlesOfParts>
  <Company>Vispero - Freedom Scientific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Fusion the Ultimate Accessibility Tool</dc:title>
  <dc:subject>Introduction to Fusion</dc:subject>
  <dc:creator>Elizabeth Whitaker</dc:creator>
  <cp:keywords>Fusion</cp:keywords>
  <cp:lastModifiedBy>Karl Scott</cp:lastModifiedBy>
  <cp:revision>17</cp:revision>
  <dcterms:created xsi:type="dcterms:W3CDTF">2022-09-16T02:20:06Z</dcterms:created>
  <dcterms:modified xsi:type="dcterms:W3CDTF">2023-05-08T13:18:44Z</dcterms:modified>
  <cp:category>Fusion;Freedom Scientific User Education and Training</cp:category>
</cp:coreProperties>
</file>