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66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56" autoAdjust="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E047-3BCE-43E7-89D2-977FC013E46D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ED36-7983-4ECF-A793-BA6BE7CF6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7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BFFC4E6-098B-664A-5766-2F7173BBA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C976AA-131A-474F-BB04-E8622A281F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CAEB138-4CE9-435B-A52A-5853C9AC3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A5E1038-9B9E-7AA1-3E3E-3B26A37D2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3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BA2C73-B2FF-9BD8-A243-2F4FF4295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0DF0BA-5D70-46E2-87CF-26F6BB8CD7F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B23D9B4-47DA-AFC9-B6D4-BEDD6B1F7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BCD927F-8263-CF38-6C63-9D00ABA7E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BED36-7983-4ECF-A793-BA6BE7CF63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0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8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9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0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9BB53-E159-476E-AE74-10FF7F10C8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32F1-B5A6-089B-9633-FAD978265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32E89-9B5C-25C9-C96B-31AD54021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3B6F-E7C6-5AD4-9AA6-9D67B2B9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5E63-D2DF-A888-4E4A-8A0F580F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5E7B-B978-FC05-FF08-385933EF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3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2EF6-387D-3474-757D-5118A262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9D5EF-ABB9-5871-44C8-EB2597140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A6F7F-1E5C-B3B5-E9CB-934FABDE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9E3E6-6037-2605-8E4C-0D9F8B70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D8577-EEDA-3C37-D874-66505D1E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6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239B1-BDFD-9A91-7F2B-E0CB519B7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C541D-718A-9FC0-F069-6F3E1C7C3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9A64-5DCC-1A63-AE69-82CE4F27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458E8-26D0-0641-0B52-B3814295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17BD6-F465-C8C3-0BDE-D2859BE7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97B4-DB14-F165-028A-C12F0987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3143-73A2-A4D4-0ECB-F253A86B9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35ADE-1DC0-600E-B554-927E548C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9101-4A4A-6D81-8AC0-58982A1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29C33-CFB8-DB0B-32E1-DB114DBA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7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B6A9-1C10-C2C4-BB7D-935B4174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DED50-6E6E-E22F-96A2-0F8FF9FA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C8E74-3621-1888-F289-4B0925A4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31F2-40FA-4F9F-8BCC-B8E601AA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43A5D-8428-BEED-5E46-5C8F7DE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0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7D33-DA65-AD2F-36D3-4F8154B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5BE3-C700-E4C9-B846-F238DE600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15EF1-9355-22DC-41DC-642CD696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ABDC-9488-3435-F26A-6181AD86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BBFCE-7B31-DDDC-BEA7-844366F4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AD557-ABC9-A7C9-D479-DFF5CAEF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C9F4-270B-3341-C293-5E31F2ED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337C3-3082-395A-8D90-AACCA838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1ABD-BCF5-97A0-C812-90A0A441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FD7EB-C669-D604-FFB0-EB0DAA03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0B805-CF69-4F14-8810-90EFB4A1C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8E57F-CC82-9B9D-1D1E-1BC27C0F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430DE-DB96-ADAF-B4D5-179E51D8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F73BB-1D4D-4730-39A1-BD70BCC3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4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A574-D8B2-4D90-F312-A0C240B6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3DE8C-FFB0-CD9E-A31F-28F3BA1A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9578-C984-3E59-BA27-20309C89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DF9AB-706D-172F-F347-A13D7C9C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6AFA8-CADA-D076-F2A8-761C15DB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E0A80-3DB9-18ED-3D74-C3E5DE5B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206EA-67FF-5F09-7ACF-8DAAC03C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7C28-6D35-33BF-538F-D9DFD53A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910AE-0690-2835-4914-6A44A445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26C78-5D0A-6269-C94B-774EE421B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664D4-A79B-D0BA-5665-FCAD5669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432-1B39-880B-44B9-2FFBFE01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B6E9B-EDF4-66AC-9298-282B1258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3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0C70-6827-BBE1-94A4-348BECB2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BDE27-218C-8172-1AF6-ED86BA458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9A6E8-CE3E-EB73-0F0F-50D2C87DE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080D4-A233-698A-A8D7-789B83C0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B78C5-B6FB-ED51-1CC6-F1AAA4EE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E2EF8-C892-A9D6-714E-66DF8EF4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4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372B9-91A6-AD76-9D5B-3EC31BFA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B4DE-34DE-C2C5-A03A-7E642EEE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6203-497C-FF0E-0262-F32C84D06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C635-E44E-42D2-A812-84FD8FCD59BB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67A9-19F2-206F-1236-BF5383F23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5E7E-E634-7027-3AE2-A7C01B85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542F-CF05-439B-A994-5D7B06D28E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 descr="Vispero Brand Logos: Enhanced Vision, Freedom Scientific, Optelec, and TPGi">
            <a:extLst>
              <a:ext uri="{FF2B5EF4-FFF2-40B4-BE49-F238E27FC236}">
                <a16:creationId xmlns:a16="http://schemas.microsoft.com/office/drawing/2014/main" id="{8179D467-C016-2964-D602-DB6AA9AD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7" y="6109896"/>
            <a:ext cx="355452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domscientific.com/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1">
            <a:extLst>
              <a:ext uri="{FF2B5EF4-FFF2-40B4-BE49-F238E27FC236}">
                <a16:creationId xmlns:a16="http://schemas.microsoft.com/office/drawing/2014/main" id="{7687CF42-BB2D-5C39-C3C2-A2A745923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1049338"/>
            <a:ext cx="12192000" cy="580866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67" name="Picture 9" descr="Vispero logo">
            <a:extLst>
              <a:ext uri="{FF2B5EF4-FFF2-40B4-BE49-F238E27FC236}">
                <a16:creationId xmlns:a16="http://schemas.microsoft.com/office/drawing/2014/main" id="{9B27810D-790F-82D0-DED7-71BCBE0D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9700"/>
            <a:ext cx="3025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Vispero tag line, Empowering Independence">
            <a:extLst>
              <a:ext uri="{FF2B5EF4-FFF2-40B4-BE49-F238E27FC236}">
                <a16:creationId xmlns:a16="http://schemas.microsoft.com/office/drawing/2014/main" id="{706A3A0F-4298-EADB-8780-7C9B5C5D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90525"/>
            <a:ext cx="38989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7C28D49-B643-5EA0-CD8D-D428BD7062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251180"/>
            <a:ext cx="9144000" cy="1731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Collaboration and Productivity: </a:t>
            </a:r>
            <a:br>
              <a:rPr lang="en-US" altLang="en-US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Google Drive and JAWS</a:t>
            </a:r>
          </a:p>
        </p:txBody>
      </p:sp>
      <p:sp>
        <p:nvSpPr>
          <p:cNvPr id="15365" name="Rectangle 11">
            <a:extLst>
              <a:ext uri="{FF2B5EF4-FFF2-40B4-BE49-F238E27FC236}">
                <a16:creationId xmlns:a16="http://schemas.microsoft.com/office/drawing/2014/main" id="{83CD14A5-6005-8B62-C587-28B27A2A30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DD3EE8-8DED-463F-9A59-21534AA2BA1E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FE4B-C8AB-49C3-8394-C01F8E4D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Keyboard 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CBF7-A73A-447D-8D50-BBC47D05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1425" cy="4351338"/>
          </a:xfrm>
        </p:spPr>
        <p:txBody>
          <a:bodyPr/>
          <a:lstStyle/>
          <a:p>
            <a:r>
              <a:rPr lang="en-US" dirty="0"/>
              <a:t>Use keyboard shortcuts to perform tasks</a:t>
            </a:r>
          </a:p>
          <a:p>
            <a:r>
              <a:rPr lang="en-US" dirty="0"/>
              <a:t>Press </a:t>
            </a:r>
            <a:r>
              <a:rPr lang="en-US" b="1" dirty="0"/>
              <a:t>CTRL+SLASH </a:t>
            </a:r>
            <a:r>
              <a:rPr lang="en-US" dirty="0"/>
              <a:t>to access a list of available shortcuts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ist of keyboard shortcuts that display after pressing CTRL+SLASH.">
            <a:extLst>
              <a:ext uri="{FF2B5EF4-FFF2-40B4-BE49-F238E27FC236}">
                <a16:creationId xmlns:a16="http://schemas.microsoft.com/office/drawing/2014/main" id="{B7400BE7-95AC-724D-4D09-27258A7A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78" y="1376936"/>
            <a:ext cx="6738286" cy="506209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2764F3-73BA-42A5-EFB6-D58D801B2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EA3E-25C8-46E7-BF34-398A3833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Folders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8DD1-87B6-4008-9DF6-B4838FFF2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145"/>
            <a:ext cx="5609095" cy="4351338"/>
          </a:xfrm>
        </p:spPr>
        <p:txBody>
          <a:bodyPr/>
          <a:lstStyle/>
          <a:p>
            <a:r>
              <a:rPr lang="en-US" dirty="0"/>
              <a:t>Share folders and files with others</a:t>
            </a:r>
          </a:p>
          <a:p>
            <a:r>
              <a:rPr lang="en-US" dirty="0"/>
              <a:t>Users can organize folders, plus edit and add files</a:t>
            </a:r>
          </a:p>
          <a:p>
            <a:r>
              <a:rPr lang="en-US" dirty="0"/>
              <a:t>Set permissions for users</a:t>
            </a:r>
          </a:p>
          <a:p>
            <a:r>
              <a:rPr lang="en-US" dirty="0"/>
              <a:t>If view-only, can access folders and open files</a:t>
            </a:r>
          </a:p>
          <a:p>
            <a:r>
              <a:rPr lang="en-US" dirty="0"/>
              <a:t>If signed in, can move, delete, and edit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 File folders shown in an open drawer of a filing cabinet">
            <a:extLst>
              <a:ext uri="{FF2B5EF4-FFF2-40B4-BE49-F238E27FC236}">
                <a16:creationId xmlns:a16="http://schemas.microsoft.com/office/drawing/2014/main" id="{E03D2ADB-EBF4-1F17-047B-785401157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36812" b="-1"/>
          <a:stretch/>
        </p:blipFill>
        <p:spPr bwMode="auto">
          <a:xfrm>
            <a:off x="7239000" y="1690688"/>
            <a:ext cx="4114800" cy="398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896A571-58F5-369C-373D-705FFBD7D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5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192C034-952F-D335-7A21-87C4041E5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5E869D-5C67-1FBC-EE1C-0A87692BB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690688"/>
            <a:ext cx="7014216" cy="4486275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latin typeface="+mn-lt"/>
              </a:rPr>
              <a:t>Visit the Freedom Scientific Resources page for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Google Drive </a:t>
            </a:r>
            <a:r>
              <a:rPr lang="en-US" altLang="en-US" sz="2400" dirty="0">
                <a:latin typeface="+mn-lt"/>
              </a:rPr>
              <a:t>resources.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latin typeface="+mn-lt"/>
                <a:hlinkClick r:id="rId3"/>
              </a:rPr>
              <a:t>https://www.freedomscientific.com/resources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pic>
        <p:nvPicPr>
          <p:cNvPr id="5" name="Picture 4" descr="Resources tile on the Freedom Scientific Training Portal.">
            <a:extLst>
              <a:ext uri="{FF2B5EF4-FFF2-40B4-BE49-F238E27FC236}">
                <a16:creationId xmlns:a16="http://schemas.microsoft.com/office/drawing/2014/main" id="{F2F2278F-F6E1-F2E4-871A-6C5F6F49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94" y="3783663"/>
            <a:ext cx="3657600" cy="205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QR code - Freedom Scientific Resources web page.">
            <a:extLst>
              <a:ext uri="{FF2B5EF4-FFF2-40B4-BE49-F238E27FC236}">
                <a16:creationId xmlns:a16="http://schemas.microsoft.com/office/drawing/2014/main" id="{85C84D4D-1D4B-4260-7543-D3D19FAE1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00200"/>
            <a:ext cx="3657600" cy="3657600"/>
          </a:xfrm>
          <a:prstGeom prst="rect">
            <a:avLst/>
          </a:prstGeom>
        </p:spPr>
      </p:pic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46C1FB0-C83D-C3A2-B9D5-DB6355BD4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1745FF-7930-4C22-8316-C4861B1C63E6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7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14B-0468-F715-9DCC-10728089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10AD-F64A-D013-5503-D444B2E6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4"/>
            <a:ext cx="5257800" cy="47009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Overview of Google Drive</a:t>
            </a:r>
          </a:p>
          <a:p>
            <a:r>
              <a:rPr lang="en-US" dirty="0"/>
              <a:t>Access the Navigation panel</a:t>
            </a:r>
          </a:p>
          <a:p>
            <a:r>
              <a:rPr lang="en-US" dirty="0"/>
              <a:t>Open a folder, subfolder, or file</a:t>
            </a:r>
          </a:p>
          <a:p>
            <a:r>
              <a:rPr lang="en-US" dirty="0"/>
              <a:t>Save a file</a:t>
            </a:r>
          </a:p>
          <a:p>
            <a:r>
              <a:rPr lang="en-US" dirty="0"/>
              <a:t>Upload and download files</a:t>
            </a:r>
          </a:p>
          <a:p>
            <a:r>
              <a:rPr lang="en-US" dirty="0"/>
              <a:t>Sort files</a:t>
            </a:r>
          </a:p>
          <a:p>
            <a:r>
              <a:rPr lang="en-US" dirty="0"/>
              <a:t>Search for files</a:t>
            </a:r>
          </a:p>
          <a:p>
            <a:r>
              <a:rPr lang="en-US" dirty="0"/>
              <a:t>Use keyboard shortcuts</a:t>
            </a:r>
          </a:p>
          <a:p>
            <a:r>
              <a:rPr lang="en-US" dirty="0"/>
              <a:t>Use Google Backup and Sync</a:t>
            </a:r>
          </a:p>
          <a:p>
            <a:r>
              <a:rPr lang="en-US" dirty="0"/>
              <a:t>Share folders and files</a:t>
            </a:r>
          </a:p>
        </p:txBody>
      </p:sp>
      <p:pic>
        <p:nvPicPr>
          <p:cNvPr id="14" name="Picture 13" descr="A group of people sitting at a table talking about what we'll cover today.">
            <a:extLst>
              <a:ext uri="{FF2B5EF4-FFF2-40B4-BE49-F238E27FC236}">
                <a16:creationId xmlns:a16="http://schemas.microsoft.com/office/drawing/2014/main" id="{2A2C9F91-3D84-EF80-C065-4A24D9BFD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45511"/>
            <a:ext cx="5212080" cy="348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91CC-29AA-0AA8-AAAE-E51C43C93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9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1653-5413-4643-B8E0-B7760E7D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7F6AF-6308-4923-BD46-58990168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7313" cy="4351338"/>
          </a:xfrm>
        </p:spPr>
        <p:txBody>
          <a:bodyPr>
            <a:normAutofit/>
          </a:bodyPr>
          <a:lstStyle/>
          <a:p>
            <a:r>
              <a:rPr lang="en-US" dirty="0"/>
              <a:t>Google Drive is Google’s cloud storage and file sharing platform</a:t>
            </a:r>
          </a:p>
          <a:p>
            <a:r>
              <a:rPr lang="en-US" dirty="0"/>
              <a:t>It integrates with Docs, Slides, and Sheets to enable real-time collaboration </a:t>
            </a:r>
          </a:p>
          <a:p>
            <a:r>
              <a:rPr lang="en-US" dirty="0"/>
              <a:t>Access Google apps quickly from Drive</a:t>
            </a:r>
          </a:p>
          <a:p>
            <a:r>
              <a:rPr lang="en-US" dirty="0"/>
              <a:t>Requires a Google account</a:t>
            </a:r>
          </a:p>
          <a:p>
            <a:r>
              <a:rPr lang="en-US" dirty="0"/>
              <a:t>Accounts include 15 GB of free storage</a:t>
            </a:r>
          </a:p>
          <a:p>
            <a:r>
              <a:rPr lang="en-US" dirty="0"/>
              <a:t>Purchase additional storage or upgrade to Google One for added benefits</a:t>
            </a:r>
          </a:p>
        </p:txBody>
      </p:sp>
      <p:pic>
        <p:nvPicPr>
          <p:cNvPr id="4" name="Picture 2" descr="Google Drive logo">
            <a:extLst>
              <a:ext uri="{FF2B5EF4-FFF2-40B4-BE49-F238E27FC236}">
                <a16:creationId xmlns:a16="http://schemas.microsoft.com/office/drawing/2014/main" id="{DE3C834F-C072-B5CB-4E29-4F0B415B4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8297784" y="1900992"/>
            <a:ext cx="3056016" cy="305601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29A963D-8D2F-1690-4EE8-9680FDA25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28AA-0E78-40E4-A8D6-17A2231D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Navigation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5B17-1F75-4AE5-95E1-6D6DA11A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88361" cy="4351338"/>
          </a:xfrm>
        </p:spPr>
        <p:txBody>
          <a:bodyPr/>
          <a:lstStyle/>
          <a:p>
            <a:r>
              <a:rPr lang="en-US" dirty="0"/>
              <a:t>The Navigation Panel contains views and folders in Google Drive</a:t>
            </a:r>
          </a:p>
          <a:p>
            <a:r>
              <a:rPr lang="en-US" dirty="0"/>
              <a:t>Press </a:t>
            </a:r>
            <a:r>
              <a:rPr lang="en-US" b="1" dirty="0"/>
              <a:t>G </a:t>
            </a:r>
            <a:r>
              <a:rPr lang="en-US" dirty="0"/>
              <a:t>then </a:t>
            </a:r>
            <a:r>
              <a:rPr lang="en-US" b="1" dirty="0"/>
              <a:t>N </a:t>
            </a:r>
            <a:r>
              <a:rPr lang="en-US" dirty="0"/>
              <a:t>to go to the Navigation Panel</a:t>
            </a:r>
          </a:p>
          <a:p>
            <a:r>
              <a:rPr lang="en-US" dirty="0"/>
              <a:t>Press </a:t>
            </a:r>
            <a:r>
              <a:rPr lang="en-US" b="1" dirty="0"/>
              <a:t>UP ARROW </a:t>
            </a:r>
            <a:r>
              <a:rPr lang="en-US" dirty="0"/>
              <a:t>or </a:t>
            </a:r>
            <a:r>
              <a:rPr lang="en-US" b="1" dirty="0"/>
              <a:t>DOWN ARROW </a:t>
            </a:r>
            <a:r>
              <a:rPr lang="en-US" dirty="0"/>
              <a:t>to navigate through this panel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Curving roads and signs with arrows depicting navigation">
            <a:extLst>
              <a:ext uri="{FF2B5EF4-FFF2-40B4-BE49-F238E27FC236}">
                <a16:creationId xmlns:a16="http://schemas.microsoft.com/office/drawing/2014/main" id="{973B30F3-53E7-EFAE-6A1F-49F98D547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 b="9091"/>
          <a:stretch/>
        </p:blipFill>
        <p:spPr bwMode="auto">
          <a:xfrm>
            <a:off x="6443671" y="1825625"/>
            <a:ext cx="5288361" cy="419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4AFFE-164E-9E7D-3055-FA2B19F0B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9781-FD4C-4AC0-A8DE-AA6EAC4D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 Folder, Subfolder, or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E7D6-6C32-44A8-9CB6-15A25621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159" cy="4351338"/>
          </a:xfrm>
        </p:spPr>
        <p:txBody>
          <a:bodyPr/>
          <a:lstStyle/>
          <a:p>
            <a:r>
              <a:rPr lang="en-US" dirty="0"/>
              <a:t>Press </a:t>
            </a:r>
            <a:r>
              <a:rPr lang="en-US" b="1" dirty="0"/>
              <a:t>ENTER </a:t>
            </a:r>
            <a:r>
              <a:rPr lang="en-US" dirty="0"/>
              <a:t>to open a folder, file or view</a:t>
            </a:r>
          </a:p>
          <a:p>
            <a:r>
              <a:rPr lang="en-US" dirty="0"/>
              <a:t>Press </a:t>
            </a:r>
            <a:r>
              <a:rPr lang="en-US" b="1" dirty="0"/>
              <a:t>RIGHT ARROW </a:t>
            </a:r>
            <a:r>
              <a:rPr lang="en-US" dirty="0"/>
              <a:t>to open a subfolder</a:t>
            </a:r>
          </a:p>
        </p:txBody>
      </p:sp>
      <p:pic>
        <p:nvPicPr>
          <p:cNvPr id="4" name="Picture 4" descr="Stack of files.">
            <a:extLst>
              <a:ext uri="{FF2B5EF4-FFF2-40B4-BE49-F238E27FC236}">
                <a16:creationId xmlns:a16="http://schemas.microsoft.com/office/drawing/2014/main" id="{703F7395-E3A1-F8A2-D333-E75FB3552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6333643" y="1690688"/>
            <a:ext cx="5212080" cy="412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0B2B2A-7436-7576-E912-1DB95F0FC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18AB-A99F-4E77-B1AB-5851EF10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108B-2D20-4376-BD6C-A565A323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825" cy="4351338"/>
          </a:xfrm>
        </p:spPr>
        <p:txBody>
          <a:bodyPr/>
          <a:lstStyle/>
          <a:p>
            <a:r>
              <a:rPr lang="en-US" dirty="0"/>
              <a:t>Documents created in a Google Workspace application save automatically</a:t>
            </a:r>
          </a:p>
          <a:p>
            <a:r>
              <a:rPr lang="en-US" dirty="0"/>
              <a:t>Rename a Google document to match its content</a:t>
            </a:r>
          </a:p>
          <a:p>
            <a:r>
              <a:rPr lang="en-US" dirty="0"/>
              <a:t>Documents that are not renamed are listed as untitled</a:t>
            </a:r>
          </a:p>
          <a:p>
            <a:r>
              <a:rPr lang="en-US" dirty="0"/>
              <a:t>Save files to specific folders to organize them</a:t>
            </a:r>
          </a:p>
          <a:p>
            <a:r>
              <a:rPr lang="en-US" dirty="0"/>
              <a:t>Save files that have been shared in Google Drive</a:t>
            </a:r>
          </a:p>
        </p:txBody>
      </p:sp>
      <p:pic>
        <p:nvPicPr>
          <p:cNvPr id="4" name="Picture 3" descr="Google Drive logo.">
            <a:extLst>
              <a:ext uri="{FF2B5EF4-FFF2-40B4-BE49-F238E27FC236}">
                <a16:creationId xmlns:a16="http://schemas.microsoft.com/office/drawing/2014/main" id="{6BB568FC-60E4-9ED8-5FD7-B6A9D016B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11" y="880303"/>
            <a:ext cx="914400" cy="914400"/>
          </a:xfrm>
          <a:prstGeom prst="rect">
            <a:avLst/>
          </a:prstGeom>
        </p:spPr>
      </p:pic>
      <p:pic>
        <p:nvPicPr>
          <p:cNvPr id="5" name="Picture 4" descr="Google Calendar logo.">
            <a:extLst>
              <a:ext uri="{FF2B5EF4-FFF2-40B4-BE49-F238E27FC236}">
                <a16:creationId xmlns:a16="http://schemas.microsoft.com/office/drawing/2014/main" id="{4A57A02A-91AC-BF24-08AC-4C1A85B8A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98" y="880303"/>
            <a:ext cx="914400" cy="914400"/>
          </a:xfrm>
          <a:prstGeom prst="rect">
            <a:avLst/>
          </a:prstGeom>
        </p:spPr>
      </p:pic>
      <p:pic>
        <p:nvPicPr>
          <p:cNvPr id="6" name="Picture 5" descr="Google Gmail logo.">
            <a:extLst>
              <a:ext uri="{FF2B5EF4-FFF2-40B4-BE49-F238E27FC236}">
                <a16:creationId xmlns:a16="http://schemas.microsoft.com/office/drawing/2014/main" id="{E66D8C6C-CE62-D7A9-4447-A92039196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11" y="2331102"/>
            <a:ext cx="914400" cy="914400"/>
          </a:xfrm>
          <a:prstGeom prst="rect">
            <a:avLst/>
          </a:prstGeom>
        </p:spPr>
      </p:pic>
      <p:pic>
        <p:nvPicPr>
          <p:cNvPr id="7" name="Picture 6" descr="Google Docs logo.">
            <a:extLst>
              <a:ext uri="{FF2B5EF4-FFF2-40B4-BE49-F238E27FC236}">
                <a16:creationId xmlns:a16="http://schemas.microsoft.com/office/drawing/2014/main" id="{E49A47EA-679B-92C9-DBF4-F7F9483FD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98" y="2331102"/>
            <a:ext cx="914400" cy="914400"/>
          </a:xfrm>
          <a:prstGeom prst="rect">
            <a:avLst/>
          </a:prstGeom>
        </p:spPr>
      </p:pic>
      <p:pic>
        <p:nvPicPr>
          <p:cNvPr id="8" name="Picture 7" descr="Google Sheets logo.">
            <a:extLst>
              <a:ext uri="{FF2B5EF4-FFF2-40B4-BE49-F238E27FC236}">
                <a16:creationId xmlns:a16="http://schemas.microsoft.com/office/drawing/2014/main" id="{6BA7EEF1-9EEE-A5D4-EDED-52B50BD72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11" y="3820013"/>
            <a:ext cx="914400" cy="914400"/>
          </a:xfrm>
          <a:prstGeom prst="rect">
            <a:avLst/>
          </a:prstGeom>
        </p:spPr>
      </p:pic>
      <p:pic>
        <p:nvPicPr>
          <p:cNvPr id="9" name="Picture 8" descr="Google Slides logo.">
            <a:extLst>
              <a:ext uri="{FF2B5EF4-FFF2-40B4-BE49-F238E27FC236}">
                <a16:creationId xmlns:a16="http://schemas.microsoft.com/office/drawing/2014/main" id="{B1B97370-FC68-E664-5199-2B2E4DE9F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98" y="3820013"/>
            <a:ext cx="914400" cy="914400"/>
          </a:xfrm>
          <a:prstGeom prst="rect">
            <a:avLst/>
          </a:prstGeom>
        </p:spPr>
      </p:pic>
      <p:pic>
        <p:nvPicPr>
          <p:cNvPr id="10" name="Picture 9" descr="Google Forms logo.">
            <a:extLst>
              <a:ext uri="{FF2B5EF4-FFF2-40B4-BE49-F238E27FC236}">
                <a16:creationId xmlns:a16="http://schemas.microsoft.com/office/drawing/2014/main" id="{E06DE07F-BF78-1F8C-4404-6FD23A42D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95" y="5262563"/>
            <a:ext cx="914400" cy="9144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049FDE7-D253-51BA-90B1-E2AA9DAA7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pload and download from the cloud.">
            <a:extLst>
              <a:ext uri="{FF2B5EF4-FFF2-40B4-BE49-F238E27FC236}">
                <a16:creationId xmlns:a16="http://schemas.microsoft.com/office/drawing/2014/main" id="{9E9385AA-8E3F-5F44-9819-1498F4D54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5" b="5"/>
          <a:stretch/>
        </p:blipFill>
        <p:spPr bwMode="auto">
          <a:xfrm>
            <a:off x="7014409" y="1475486"/>
            <a:ext cx="4486874" cy="43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24632-CC86-4AEA-8679-D73754D3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and Download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DCA8-5B93-4771-9F02-E7896B51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33103" cy="4351338"/>
          </a:xfrm>
        </p:spPr>
        <p:txBody>
          <a:bodyPr/>
          <a:lstStyle/>
          <a:p>
            <a:r>
              <a:rPr lang="en-US" dirty="0"/>
              <a:t>Upload files from your computer to share or for backup</a:t>
            </a:r>
          </a:p>
          <a:p>
            <a:r>
              <a:rPr lang="en-US" dirty="0"/>
              <a:t>Download files from Google Drive to your computer</a:t>
            </a:r>
          </a:p>
          <a:p>
            <a:r>
              <a:rPr lang="en-US" dirty="0"/>
              <a:t>View Google documents in desktop applications like Office 365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443C008-FAAA-ACF1-5772-F626257BD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0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15C7-A336-4BD5-AB42-AB8602EE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C95B-B9D2-4039-AB3E-D55DAA2F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Sort files to locate them quickly</a:t>
            </a:r>
          </a:p>
          <a:p>
            <a:r>
              <a:rPr lang="en-US" dirty="0"/>
              <a:t>Sort by options such as file name and last modified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he letters A and Z next to a down arrow to represent sorting.">
            <a:extLst>
              <a:ext uri="{FF2B5EF4-FFF2-40B4-BE49-F238E27FC236}">
                <a16:creationId xmlns:a16="http://schemas.microsoft.com/office/drawing/2014/main" id="{14099894-55D0-1CBB-D053-5C27DDB6E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" r="2" b="3074"/>
          <a:stretch/>
        </p:blipFill>
        <p:spPr bwMode="auto">
          <a:xfrm>
            <a:off x="7003316" y="1690688"/>
            <a:ext cx="4000420" cy="385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BBE405-64A1-5CB3-380E-2FFAE8F78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6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714A-87C7-43A5-9A7B-3314C1E3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08F55-49D9-4E81-9151-25B6261E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Press </a:t>
            </a:r>
            <a:r>
              <a:rPr lang="en-US" b="1" dirty="0"/>
              <a:t>SLASH</a:t>
            </a:r>
            <a:r>
              <a:rPr lang="en-US" dirty="0"/>
              <a:t> (</a:t>
            </a:r>
            <a:r>
              <a:rPr lang="en-US" b="1" dirty="0"/>
              <a:t>/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to access the search box</a:t>
            </a:r>
          </a:p>
          <a:p>
            <a:r>
              <a:rPr lang="en-US" dirty="0"/>
              <a:t>Type search terms and press </a:t>
            </a:r>
            <a:r>
              <a:rPr lang="en-US" b="1" dirty="0"/>
              <a:t>ENTER</a:t>
            </a:r>
          </a:p>
          <a:p>
            <a:r>
              <a:rPr lang="en-US" dirty="0"/>
              <a:t>Focus moves to the search results</a:t>
            </a:r>
          </a:p>
          <a:p>
            <a:r>
              <a:rPr lang="en-US" dirty="0"/>
              <a:t>Use the advanced search feature to refine your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ile folders with a magnifying glass looking at a page in one.">
            <a:extLst>
              <a:ext uri="{FF2B5EF4-FFF2-40B4-BE49-F238E27FC236}">
                <a16:creationId xmlns:a16="http://schemas.microsoft.com/office/drawing/2014/main" id="{A64A9C9A-F07B-27A2-E297-DDC72C5FC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2483"/>
          <a:stretch/>
        </p:blipFill>
        <p:spPr bwMode="auto">
          <a:xfrm>
            <a:off x="6781800" y="1690688"/>
            <a:ext cx="4572000" cy="432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5959080-D32C-5072-68BB-F1721F500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46B74F-F58F-4B06-81A0-5F999331E34A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1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403</Words>
  <Application>Microsoft Office PowerPoint</Application>
  <PresentationFormat>Widescreen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Arimo</vt:lpstr>
      <vt:lpstr>Calibri</vt:lpstr>
      <vt:lpstr>Calibri Light</vt:lpstr>
      <vt:lpstr>Office Theme</vt:lpstr>
      <vt:lpstr>Collaboration and Productivity:  Google Drive and JAWS</vt:lpstr>
      <vt:lpstr>What We’ll Cover</vt:lpstr>
      <vt:lpstr>Why Google Drive</vt:lpstr>
      <vt:lpstr>Access the Navigation Panel</vt:lpstr>
      <vt:lpstr>Open a Folder, Subfolder, or File</vt:lpstr>
      <vt:lpstr>Save a File</vt:lpstr>
      <vt:lpstr>Upload and Download Files</vt:lpstr>
      <vt:lpstr>Sort Files</vt:lpstr>
      <vt:lpstr>Search for Files</vt:lpstr>
      <vt:lpstr>Use Keyboard Shortcuts</vt:lpstr>
      <vt:lpstr>Share Folders and Files</vt:lpstr>
      <vt:lpstr>Resources</vt:lpstr>
    </vt:vector>
  </TitlesOfParts>
  <Company>Freedom Scientific - Vispero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and Productivity:  Google Drive and JAWS</dc:title>
  <dc:subject>Using JAWS with Google Drive</dc:subject>
  <dc:creator>Elizabeth Whitaker</dc:creator>
  <cp:lastModifiedBy>Karl Scott</cp:lastModifiedBy>
  <cp:revision>20</cp:revision>
  <dcterms:created xsi:type="dcterms:W3CDTF">2023-04-11T13:26:10Z</dcterms:created>
  <dcterms:modified xsi:type="dcterms:W3CDTF">2023-04-20T14:46:20Z</dcterms:modified>
</cp:coreProperties>
</file>